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727" r:id="rId2"/>
    <p:sldId id="260" r:id="rId3"/>
    <p:sldId id="262" r:id="rId4"/>
    <p:sldId id="560" r:id="rId5"/>
    <p:sldId id="716" r:id="rId6"/>
    <p:sldId id="733" r:id="rId7"/>
    <p:sldId id="734" r:id="rId8"/>
    <p:sldId id="729" r:id="rId9"/>
    <p:sldId id="551" r:id="rId10"/>
    <p:sldId id="736" r:id="rId11"/>
    <p:sldId id="737" r:id="rId12"/>
    <p:sldId id="740" r:id="rId13"/>
    <p:sldId id="745" r:id="rId14"/>
    <p:sldId id="747" r:id="rId15"/>
    <p:sldId id="749" r:id="rId16"/>
    <p:sldId id="748" r:id="rId17"/>
    <p:sldId id="680" r:id="rId18"/>
    <p:sldId id="751" r:id="rId19"/>
    <p:sldId id="752" r:id="rId20"/>
    <p:sldId id="753" r:id="rId21"/>
    <p:sldId id="754" r:id="rId22"/>
    <p:sldId id="756" r:id="rId23"/>
    <p:sldId id="757" r:id="rId24"/>
    <p:sldId id="758" r:id="rId25"/>
    <p:sldId id="761" r:id="rId26"/>
    <p:sldId id="762" r:id="rId27"/>
    <p:sldId id="763" r:id="rId28"/>
    <p:sldId id="764" r:id="rId29"/>
    <p:sldId id="553" r:id="rId30"/>
    <p:sldId id="323" r:id="rId31"/>
    <p:sldId id="486" r:id="rId32"/>
    <p:sldId id="554" r:id="rId33"/>
    <p:sldId id="325" r:id="rId34"/>
    <p:sldId id="326" r:id="rId35"/>
    <p:sldId id="327" r:id="rId36"/>
    <p:sldId id="328" r:id="rId37"/>
    <p:sldId id="487" r:id="rId38"/>
  </p:sldIdLst>
  <p:sldSz cx="12192000" cy="6858000"/>
  <p:notesSz cx="10234613" cy="70993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0開場" id="{91613D0E-2F60-45C3-9180-559C580422DE}">
          <p14:sldIdLst>
            <p14:sldId id="727"/>
            <p14:sldId id="260"/>
            <p14:sldId id="262"/>
          </p14:sldIdLst>
        </p14:section>
        <p14:section name="1作業時程" id="{9F25C41B-BACA-4E15-BA33-D7A049D1BFCA}">
          <p14:sldIdLst>
            <p14:sldId id="560"/>
            <p14:sldId id="716"/>
            <p14:sldId id="733"/>
            <p14:sldId id="734"/>
            <p14:sldId id="729"/>
          </p14:sldIdLst>
        </p14:section>
        <p14:section name="表冊異動" id="{2A5194C1-3B1F-4D27-9CEC-A83F38451B80}">
          <p14:sldIdLst>
            <p14:sldId id="551"/>
            <p14:sldId id="736"/>
            <p14:sldId id="737"/>
            <p14:sldId id="740"/>
            <p14:sldId id="745"/>
            <p14:sldId id="747"/>
            <p14:sldId id="749"/>
            <p14:sldId id="748"/>
          </p14:sldIdLst>
        </p14:section>
        <p14:section name="下期表冊異動預告" id="{AF471FA9-3427-4C95-8871-985177DE0966}">
          <p14:sldIdLst>
            <p14:sldId id="680"/>
            <p14:sldId id="751"/>
            <p14:sldId id="752"/>
            <p14:sldId id="753"/>
            <p14:sldId id="754"/>
            <p14:sldId id="756"/>
            <p14:sldId id="757"/>
            <p14:sldId id="758"/>
            <p14:sldId id="761"/>
            <p14:sldId id="762"/>
            <p14:sldId id="763"/>
            <p14:sldId id="764"/>
          </p14:sldIdLst>
        </p14:section>
        <p14:section name="5重要事項宣導" id="{6C72D986-65EC-4EB9-87BC-B383F83F81B6}">
          <p14:sldIdLst>
            <p14:sldId id="553"/>
            <p14:sldId id="323"/>
            <p14:sldId id="486"/>
          </p14:sldIdLst>
        </p14:section>
        <p14:section name="6聯絡資訊" id="{5B106FA2-640C-48B6-B986-73FB24A943E9}">
          <p14:sldIdLst>
            <p14:sldId id="554"/>
            <p14:sldId id="325"/>
            <p14:sldId id="326"/>
            <p14:sldId id="327"/>
            <p14:sldId id="328"/>
            <p14:sldId id="48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F0A3"/>
    <a:srgbClr val="ADDD8E"/>
    <a:srgbClr val="0000FF"/>
    <a:srgbClr val="41AB5D"/>
    <a:srgbClr val="E5E5E5"/>
    <a:srgbClr val="FFFFE5"/>
    <a:srgbClr val="FFE7FF"/>
    <a:srgbClr val="FFCCFF"/>
    <a:srgbClr val="F7FCB9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等深淺樣式 1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中等深淺樣式 1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012ECD-51FC-41F1-AA8D-1B2483CD663E}" styleName="淺色樣式 2 - 輔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1" autoAdjust="0"/>
    <p:restoredTop sz="86992" autoAdjust="0"/>
  </p:normalViewPr>
  <p:slideViewPr>
    <p:cSldViewPr snapToGrid="0">
      <p:cViewPr varScale="1">
        <p:scale>
          <a:sx n="94" d="100"/>
          <a:sy n="94" d="100"/>
        </p:scale>
        <p:origin x="115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434998" cy="356198"/>
          </a:xfrm>
          <a:prstGeom prst="rect">
            <a:avLst/>
          </a:prstGeom>
        </p:spPr>
        <p:txBody>
          <a:bodyPr vert="horz" lIns="94752" tIns="47376" rIns="94752" bIns="47376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797248" y="0"/>
            <a:ext cx="4434998" cy="356198"/>
          </a:xfrm>
          <a:prstGeom prst="rect">
            <a:avLst/>
          </a:prstGeom>
        </p:spPr>
        <p:txBody>
          <a:bodyPr vert="horz" lIns="94752" tIns="47376" rIns="94752" bIns="47376" rtlCol="0"/>
          <a:lstStyle>
            <a:lvl1pPr algn="r">
              <a:defRPr sz="1200"/>
            </a:lvl1pPr>
          </a:lstStyle>
          <a:p>
            <a:fld id="{5EF67E66-3F5C-4904-B5C5-18C97F4E1829}" type="datetimeFigureOut">
              <a:rPr lang="zh-TW" altLang="en-US" smtClean="0"/>
              <a:t>2024/1/31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2" y="6743106"/>
            <a:ext cx="4434998" cy="356197"/>
          </a:xfrm>
          <a:prstGeom prst="rect">
            <a:avLst/>
          </a:prstGeom>
        </p:spPr>
        <p:txBody>
          <a:bodyPr vert="horz" lIns="94752" tIns="47376" rIns="94752" bIns="47376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797248" y="6743106"/>
            <a:ext cx="4434998" cy="356197"/>
          </a:xfrm>
          <a:prstGeom prst="rect">
            <a:avLst/>
          </a:prstGeom>
        </p:spPr>
        <p:txBody>
          <a:bodyPr vert="horz" lIns="94752" tIns="47376" rIns="94752" bIns="47376" rtlCol="0" anchor="b"/>
          <a:lstStyle>
            <a:lvl1pPr algn="r">
              <a:defRPr sz="1200"/>
            </a:lvl1pPr>
          </a:lstStyle>
          <a:p>
            <a:fld id="{29110EBA-6524-432F-B1B7-97555015D0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52655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434998" cy="356198"/>
          </a:xfrm>
          <a:prstGeom prst="rect">
            <a:avLst/>
          </a:prstGeom>
        </p:spPr>
        <p:txBody>
          <a:bodyPr vert="horz" lIns="94752" tIns="47376" rIns="94752" bIns="47376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797248" y="0"/>
            <a:ext cx="4434998" cy="356198"/>
          </a:xfrm>
          <a:prstGeom prst="rect">
            <a:avLst/>
          </a:prstGeom>
        </p:spPr>
        <p:txBody>
          <a:bodyPr vert="horz" lIns="94752" tIns="47376" rIns="94752" bIns="47376" rtlCol="0"/>
          <a:lstStyle>
            <a:lvl1pPr algn="r">
              <a:defRPr sz="1200"/>
            </a:lvl1pPr>
          </a:lstStyle>
          <a:p>
            <a:fld id="{816F1A50-C26C-4C2E-8537-C722BC8C7E78}" type="datetimeFigureOut">
              <a:rPr lang="zh-TW" altLang="en-US" smtClean="0"/>
              <a:t>2024/1/31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989263" y="887413"/>
            <a:ext cx="4256087" cy="23955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2" tIns="47376" rIns="94752" bIns="47376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1023463" y="3416539"/>
            <a:ext cx="8187690" cy="2795349"/>
          </a:xfrm>
          <a:prstGeom prst="rect">
            <a:avLst/>
          </a:prstGeom>
        </p:spPr>
        <p:txBody>
          <a:bodyPr vert="horz" lIns="94752" tIns="47376" rIns="94752" bIns="47376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2" y="6743106"/>
            <a:ext cx="4434998" cy="356197"/>
          </a:xfrm>
          <a:prstGeom prst="rect">
            <a:avLst/>
          </a:prstGeom>
        </p:spPr>
        <p:txBody>
          <a:bodyPr vert="horz" lIns="94752" tIns="47376" rIns="94752" bIns="47376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797248" y="6743106"/>
            <a:ext cx="4434998" cy="356197"/>
          </a:xfrm>
          <a:prstGeom prst="rect">
            <a:avLst/>
          </a:prstGeom>
        </p:spPr>
        <p:txBody>
          <a:bodyPr vert="horz" lIns="94752" tIns="47376" rIns="94752" bIns="47376" rtlCol="0" anchor="b"/>
          <a:lstStyle>
            <a:lvl1pPr algn="r">
              <a:defRPr sz="1200"/>
            </a:lvl1pPr>
          </a:lstStyle>
          <a:p>
            <a:fld id="{4B562836-289B-4A25-A8F6-F44FECB1834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7895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26">
              <a:defRPr/>
            </a:pPr>
            <a:r>
              <a:rPr lang="zh-TW" altLang="en-US" dirty="0"/>
              <a:t>高雄場（蓮潭會館）：</a:t>
            </a:r>
            <a:r>
              <a:rPr lang="en-US" altLang="zh-TW" b="1" kern="0" dirty="0" err="1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wifi</a:t>
            </a:r>
            <a:r>
              <a:rPr lang="zh-TW" altLang="en-US" b="1" kern="0" dirty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無需密碼，點選飯店名稱即可連線使用</a:t>
            </a:r>
            <a:r>
              <a:rPr lang="en-US" altLang="zh-TW" b="1" kern="0" dirty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/WIFI</a:t>
            </a:r>
            <a:r>
              <a:rPr lang="zh-TW" altLang="en-US" b="1" kern="0" dirty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帳號：</a:t>
            </a:r>
            <a:r>
              <a:rPr lang="en-US" altLang="zh-TW" b="1" kern="0" dirty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Garden Villa    WIFI</a:t>
            </a:r>
            <a:r>
              <a:rPr lang="zh-TW" altLang="en-US" b="1" kern="0" dirty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密碼：無</a:t>
            </a:r>
            <a:br>
              <a:rPr lang="en-US" altLang="zh-TW" b="1" kern="0" dirty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dirty="0"/>
              <a:t>台北場（北科大科技大樓國際會議廳）：</a:t>
            </a:r>
            <a:r>
              <a:rPr lang="en-US" altLang="zh-TW" b="1" kern="0" dirty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WIFI</a:t>
            </a:r>
            <a:r>
              <a:rPr lang="zh-TW" altLang="en-US" b="1" kern="0" dirty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帳號：</a:t>
            </a:r>
            <a:r>
              <a:rPr lang="en-US" altLang="zh-TW" b="1" kern="0" dirty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NTUT-Free    WIFI</a:t>
            </a:r>
            <a:r>
              <a:rPr lang="zh-TW" altLang="en-US" b="1" kern="0" dirty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密碼：無</a:t>
            </a:r>
            <a:r>
              <a:rPr lang="zh-TW" altLang="en-US" dirty="0"/>
              <a:t>（字體大小</a:t>
            </a:r>
            <a:r>
              <a:rPr lang="en-US" altLang="zh-TW" dirty="0"/>
              <a:t>20</a:t>
            </a:r>
            <a:r>
              <a:rPr lang="zh-TW" altLang="en-US" dirty="0"/>
              <a:t>）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62836-289B-4A25-A8F6-F44FECB1834A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1065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562836-289B-4A25-A8F6-F44FECB1834A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44401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台北場無停車券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62836-289B-4A25-A8F6-F44FECB1834A}" type="slidenum">
              <a:rPr lang="zh-TW" altLang="en-US" smtClean="0"/>
              <a:t>37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3983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群組 1"/>
          <p:cNvGrpSpPr>
            <a:grpSpLocks/>
          </p:cNvGrpSpPr>
          <p:nvPr userDrawn="1"/>
        </p:nvGrpSpPr>
        <p:grpSpPr bwMode="auto">
          <a:xfrm>
            <a:off x="3" y="0"/>
            <a:ext cx="11696700" cy="6858000"/>
            <a:chOff x="0" y="-4087"/>
            <a:chExt cx="11696700" cy="6283320"/>
          </a:xfrm>
        </p:grpSpPr>
        <p:sp>
          <p:nvSpPr>
            <p:cNvPr id="8" name="Freeform 6"/>
            <p:cNvSpPr>
              <a:spLocks/>
            </p:cNvSpPr>
            <p:nvPr userDrawn="1"/>
          </p:nvSpPr>
          <p:spPr bwMode="auto">
            <a:xfrm>
              <a:off x="0" y="476440"/>
              <a:ext cx="11696700" cy="5343455"/>
            </a:xfrm>
            <a:custGeom>
              <a:avLst/>
              <a:gdLst>
                <a:gd name="T0" fmla="*/ 0 w 4756"/>
                <a:gd name="T1" fmla="*/ 0 h 2239"/>
                <a:gd name="T2" fmla="*/ 2147483646 w 4756"/>
                <a:gd name="T3" fmla="*/ 0 h 2239"/>
                <a:gd name="T4" fmla="*/ 2147483646 w 4756"/>
                <a:gd name="T5" fmla="*/ 2147483646 h 2239"/>
                <a:gd name="T6" fmla="*/ 2147483646 w 4756"/>
                <a:gd name="T7" fmla="*/ 2147483646 h 2239"/>
                <a:gd name="T8" fmla="*/ 0 w 4756"/>
                <a:gd name="T9" fmla="*/ 2147483646 h 2239"/>
                <a:gd name="T10" fmla="*/ 0 w 4756"/>
                <a:gd name="T11" fmla="*/ 0 h 223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756" h="2239">
                  <a:moveTo>
                    <a:pt x="0" y="0"/>
                  </a:moveTo>
                  <a:lnTo>
                    <a:pt x="3897" y="0"/>
                  </a:lnTo>
                  <a:lnTo>
                    <a:pt x="4756" y="1121"/>
                  </a:lnTo>
                  <a:lnTo>
                    <a:pt x="3897" y="2239"/>
                  </a:lnTo>
                  <a:lnTo>
                    <a:pt x="0" y="22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8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lIns="128580" tIns="64290" rIns="128580" bIns="64290"/>
            <a:lstStyle/>
            <a:p>
              <a:endParaRPr lang="zh-TW" altLang="en-US" sz="1800">
                <a:ln>
                  <a:solidFill>
                    <a:srgbClr val="004529"/>
                  </a:solidFill>
                </a:ln>
              </a:endParaRPr>
            </a:p>
          </p:txBody>
        </p:sp>
        <p:sp>
          <p:nvSpPr>
            <p:cNvPr id="9" name="Freeform 7"/>
            <p:cNvSpPr>
              <a:spLocks/>
            </p:cNvSpPr>
            <p:nvPr userDrawn="1"/>
          </p:nvSpPr>
          <p:spPr bwMode="auto">
            <a:xfrm>
              <a:off x="5942716" y="-4087"/>
              <a:ext cx="4620789" cy="6283320"/>
            </a:xfrm>
            <a:custGeom>
              <a:avLst/>
              <a:gdLst>
                <a:gd name="T0" fmla="*/ 0 w 1940"/>
                <a:gd name="T1" fmla="*/ 0 h 3040"/>
                <a:gd name="T2" fmla="*/ 2147483646 w 1940"/>
                <a:gd name="T3" fmla="*/ 0 h 3040"/>
                <a:gd name="T4" fmla="*/ 2147483646 w 1940"/>
                <a:gd name="T5" fmla="*/ 2147483646 h 3040"/>
                <a:gd name="T6" fmla="*/ 2147483646 w 1940"/>
                <a:gd name="T7" fmla="*/ 2147483646 h 3040"/>
                <a:gd name="T8" fmla="*/ 2147483646 w 1940"/>
                <a:gd name="T9" fmla="*/ 2147483646 h 3040"/>
                <a:gd name="T10" fmla="*/ 0 w 1940"/>
                <a:gd name="T11" fmla="*/ 2147483646 h 3040"/>
                <a:gd name="T12" fmla="*/ 2147483646 w 1940"/>
                <a:gd name="T13" fmla="*/ 2147483646 h 3040"/>
                <a:gd name="T14" fmla="*/ 0 w 1940"/>
                <a:gd name="T15" fmla="*/ 0 h 304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940" h="3040">
                  <a:moveTo>
                    <a:pt x="0" y="0"/>
                  </a:moveTo>
                  <a:lnTo>
                    <a:pt x="774" y="0"/>
                  </a:lnTo>
                  <a:lnTo>
                    <a:pt x="1938" y="1537"/>
                  </a:lnTo>
                  <a:lnTo>
                    <a:pt x="1940" y="1537"/>
                  </a:lnTo>
                  <a:lnTo>
                    <a:pt x="774" y="3040"/>
                  </a:lnTo>
                  <a:lnTo>
                    <a:pt x="0" y="3040"/>
                  </a:lnTo>
                  <a:lnTo>
                    <a:pt x="1167" y="15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DDD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lIns="128580" tIns="64290" rIns="128580" bIns="64290"/>
            <a:lstStyle/>
            <a:p>
              <a:endParaRPr lang="zh-TW" altLang="en-US" sz="1800">
                <a:ln>
                  <a:solidFill>
                    <a:srgbClr val="004529"/>
                  </a:solidFill>
                </a:ln>
              </a:endParaRPr>
            </a:p>
          </p:txBody>
        </p:sp>
      </p:grp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90062" y="2235200"/>
            <a:ext cx="7612823" cy="2387600"/>
          </a:xfrm>
        </p:spPr>
        <p:txBody>
          <a:bodyPr anchor="t">
            <a:normAutofit/>
          </a:bodyPr>
          <a:lstStyle>
            <a:lvl1pPr algn="ctr">
              <a:defRPr sz="6500">
                <a:ln>
                  <a:solidFill>
                    <a:srgbClr val="004529"/>
                  </a:solidFill>
                </a:ln>
                <a:solidFill>
                  <a:srgbClr val="FFFFE5"/>
                </a:solidFill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37521" y="3429000"/>
            <a:ext cx="9144000" cy="462280"/>
          </a:xfrm>
        </p:spPr>
        <p:txBody>
          <a:bodyPr>
            <a:noAutofit/>
          </a:bodyPr>
          <a:lstStyle>
            <a:lvl1pPr marL="0" indent="0" algn="ctr">
              <a:buNone/>
              <a:defRPr sz="5400">
                <a:ln>
                  <a:solidFill>
                    <a:srgbClr val="004529"/>
                  </a:solidFill>
                </a:ln>
                <a:solidFill>
                  <a:srgbClr val="FFFFE5"/>
                </a:solidFill>
              </a:defRPr>
            </a:lvl1pPr>
            <a:lvl2pPr marL="457167" indent="0" algn="ctr">
              <a:buNone/>
              <a:defRPr sz="2000"/>
            </a:lvl2pPr>
            <a:lvl3pPr marL="914332" indent="0" algn="ctr">
              <a:buNone/>
              <a:defRPr sz="1800"/>
            </a:lvl3pPr>
            <a:lvl4pPr marL="1371498" indent="0" algn="ctr">
              <a:buNone/>
              <a:defRPr sz="1600"/>
            </a:lvl4pPr>
            <a:lvl5pPr marL="1828664" indent="0" algn="ctr">
              <a:buNone/>
              <a:defRPr sz="1600"/>
            </a:lvl5pPr>
            <a:lvl6pPr marL="2285830" indent="0" algn="ctr">
              <a:buNone/>
              <a:defRPr sz="1600"/>
            </a:lvl6pPr>
            <a:lvl7pPr marL="2742994" indent="0" algn="ctr">
              <a:buNone/>
              <a:defRPr sz="1600"/>
            </a:lvl7pPr>
            <a:lvl8pPr marL="3200160" indent="0" algn="ctr">
              <a:buNone/>
              <a:defRPr sz="1600"/>
            </a:lvl8pPr>
            <a:lvl9pPr marL="3657327" indent="0" algn="ctr">
              <a:buNone/>
              <a:defRPr sz="1600"/>
            </a:lvl9pPr>
          </a:lstStyle>
          <a:p>
            <a:r>
              <a:rPr lang="zh-TW" altLang="en-US" dirty="0"/>
              <a:t>按一下以編輯母片副標題樣式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0156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33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8782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33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58718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44487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00521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5"/>
          <p:cNvSpPr>
            <a:spLocks noGrp="1"/>
          </p:cNvSpPr>
          <p:nvPr>
            <p:ph type="sldNum" sz="quarter" idx="10"/>
          </p:nvPr>
        </p:nvSpPr>
        <p:spPr>
          <a:xfrm>
            <a:off x="9334500" y="6362708"/>
            <a:ext cx="2743200" cy="365125"/>
          </a:xfrm>
          <a:prstGeom prst="rect">
            <a:avLst/>
          </a:prstGeom>
        </p:spPr>
        <p:txBody>
          <a:bodyPr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 defTabSz="914332">
              <a:defRPr/>
            </a:pPr>
            <a:fld id="{96369EF2-77D1-43E4-85C1-AA3A565F65CF}" type="slidenum">
              <a:rPr lang="zh-TW" altLang="en-US" sz="1800" smtClean="0">
                <a:solidFill>
                  <a:prstClr val="black"/>
                </a:solidFill>
              </a:rPr>
              <a:pPr defTabSz="914332">
                <a:defRPr/>
              </a:pPr>
              <a:t>‹#›</a:t>
            </a:fld>
            <a:endParaRPr lang="zh-TW" altLang="en-US" sz="1800">
              <a:solidFill>
                <a:prstClr val="black"/>
              </a:solidFill>
            </a:endParaRPr>
          </a:p>
        </p:txBody>
      </p:sp>
      <p:grpSp>
        <p:nvGrpSpPr>
          <p:cNvPr id="8" name="群組 7">
            <a:extLst>
              <a:ext uri="{FF2B5EF4-FFF2-40B4-BE49-F238E27FC236}">
                <a16:creationId xmlns:a16="http://schemas.microsoft.com/office/drawing/2014/main" id="{2771A0DE-4905-4317-8222-AD778319557C}"/>
              </a:ext>
            </a:extLst>
          </p:cNvPr>
          <p:cNvGrpSpPr/>
          <p:nvPr userDrawn="1"/>
        </p:nvGrpSpPr>
        <p:grpSpPr>
          <a:xfrm>
            <a:off x="0" y="0"/>
            <a:ext cx="12203113" cy="802433"/>
            <a:chOff x="0" y="1137955"/>
            <a:chExt cx="12203113" cy="802433"/>
          </a:xfrm>
        </p:grpSpPr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CFCB4032-7C84-45F2-974C-A712843D08C6}"/>
                </a:ext>
              </a:extLst>
            </p:cNvPr>
            <p:cNvSpPr/>
            <p:nvPr userDrawn="1"/>
          </p:nvSpPr>
          <p:spPr>
            <a:xfrm>
              <a:off x="0" y="1137955"/>
              <a:ext cx="1383454" cy="800691"/>
            </a:xfrm>
            <a:prstGeom prst="rect">
              <a:avLst/>
            </a:prstGeom>
            <a:solidFill>
              <a:srgbClr val="ADDD8E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800"/>
            </a:p>
          </p:txBody>
        </p: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8552AC7A-17BA-418A-B86C-2A029288C751}"/>
                </a:ext>
              </a:extLst>
            </p:cNvPr>
            <p:cNvSpPr/>
            <p:nvPr userDrawn="1"/>
          </p:nvSpPr>
          <p:spPr>
            <a:xfrm>
              <a:off x="1383454" y="1137955"/>
              <a:ext cx="10819659" cy="802433"/>
            </a:xfrm>
            <a:prstGeom prst="rect">
              <a:avLst/>
            </a:prstGeom>
            <a:solidFill>
              <a:srgbClr val="41AB5D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800"/>
            </a:p>
          </p:txBody>
        </p:sp>
      </p:grpSp>
      <p:sp>
        <p:nvSpPr>
          <p:cNvPr id="11" name="標題 1">
            <a:extLst>
              <a:ext uri="{FF2B5EF4-FFF2-40B4-BE49-F238E27FC236}">
                <a16:creationId xmlns:a16="http://schemas.microsoft.com/office/drawing/2014/main" id="{F228AC9D-D33B-4B44-8CA0-E4E6C0EBF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455" y="1"/>
            <a:ext cx="10625666" cy="802432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FFFFE5"/>
                </a:solidFill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17" name="文字版面配置區 17">
            <a:extLst>
              <a:ext uri="{FF2B5EF4-FFF2-40B4-BE49-F238E27FC236}">
                <a16:creationId xmlns:a16="http://schemas.microsoft.com/office/drawing/2014/main" id="{BF4B774F-02E4-456B-A752-956B7103F8A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0" y="-1"/>
            <a:ext cx="1383454" cy="800691"/>
          </a:xfrm>
        </p:spPr>
        <p:txBody>
          <a:bodyPr anchor="ctr">
            <a:noAutofit/>
          </a:bodyPr>
          <a:lstStyle>
            <a:lvl1pPr marL="0" indent="0" algn="ctr">
              <a:buNone/>
              <a:defRPr sz="3600" b="1">
                <a:solidFill>
                  <a:srgbClr val="004529"/>
                </a:solidFill>
              </a:defRPr>
            </a:lvl1pPr>
          </a:lstStyle>
          <a:p>
            <a:pPr lvl="0"/>
            <a:r>
              <a:rPr lang="zh-TW" altLang="en-US" dirty="0"/>
              <a:t>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886404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8060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 userDrawn="1"/>
        </p:nvSpPr>
        <p:spPr>
          <a:xfrm>
            <a:off x="0" y="6754813"/>
            <a:ext cx="12192000" cy="114300"/>
          </a:xfrm>
          <a:prstGeom prst="rect">
            <a:avLst/>
          </a:prstGeom>
          <a:solidFill>
            <a:srgbClr val="41AB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800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13"/>
          </p:nvPr>
        </p:nvSpPr>
        <p:spPr>
          <a:xfrm>
            <a:off x="401802" y="955678"/>
            <a:ext cx="11607318" cy="4957449"/>
          </a:xfrm>
        </p:spPr>
        <p:txBody>
          <a:bodyPr/>
          <a:lstStyle>
            <a:lvl1pPr marL="0" indent="0">
              <a:buNone/>
              <a:defRPr sz="2800"/>
            </a:lvl1pPr>
          </a:lstStyle>
          <a:p>
            <a:pPr lvl="0"/>
            <a:r>
              <a:rPr lang="zh-TW" altLang="en-US" dirty="0"/>
              <a:t>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grpSp>
        <p:nvGrpSpPr>
          <p:cNvPr id="12" name="群組 11">
            <a:extLst>
              <a:ext uri="{FF2B5EF4-FFF2-40B4-BE49-F238E27FC236}">
                <a16:creationId xmlns:a16="http://schemas.microsoft.com/office/drawing/2014/main" id="{AAFBD933-0F49-4247-9278-3B3BF7A943A0}"/>
              </a:ext>
            </a:extLst>
          </p:cNvPr>
          <p:cNvGrpSpPr/>
          <p:nvPr userDrawn="1"/>
        </p:nvGrpSpPr>
        <p:grpSpPr>
          <a:xfrm>
            <a:off x="0" y="0"/>
            <a:ext cx="12203113" cy="802433"/>
            <a:chOff x="0" y="1137955"/>
            <a:chExt cx="12203113" cy="802433"/>
          </a:xfrm>
        </p:grpSpPr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14F07868-AB0A-490A-912E-1FACA7E7794D}"/>
                </a:ext>
              </a:extLst>
            </p:cNvPr>
            <p:cNvSpPr/>
            <p:nvPr userDrawn="1"/>
          </p:nvSpPr>
          <p:spPr>
            <a:xfrm>
              <a:off x="0" y="1137955"/>
              <a:ext cx="1383454" cy="800691"/>
            </a:xfrm>
            <a:prstGeom prst="rect">
              <a:avLst/>
            </a:prstGeom>
            <a:solidFill>
              <a:srgbClr val="ADDD8E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800"/>
            </a:p>
          </p:txBody>
        </p:sp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D88A1521-DDB6-47DE-A5F3-15DA890C5CD5}"/>
                </a:ext>
              </a:extLst>
            </p:cNvPr>
            <p:cNvSpPr/>
            <p:nvPr userDrawn="1"/>
          </p:nvSpPr>
          <p:spPr>
            <a:xfrm>
              <a:off x="1383454" y="1137955"/>
              <a:ext cx="10819659" cy="802433"/>
            </a:xfrm>
            <a:prstGeom prst="rect">
              <a:avLst/>
            </a:prstGeom>
            <a:solidFill>
              <a:srgbClr val="41AB5D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800"/>
            </a:p>
          </p:txBody>
        </p:sp>
      </p:grpSp>
      <p:sp>
        <p:nvSpPr>
          <p:cNvPr id="17" name="標題 1">
            <a:extLst>
              <a:ext uri="{FF2B5EF4-FFF2-40B4-BE49-F238E27FC236}">
                <a16:creationId xmlns:a16="http://schemas.microsoft.com/office/drawing/2014/main" id="{B6EFD8E9-FEAC-46B5-92CB-DFE25A592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454" y="1"/>
            <a:ext cx="10625666" cy="802432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FFFFE5"/>
                </a:solidFill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18" name="文字版面配置區 17">
            <a:extLst>
              <a:ext uri="{FF2B5EF4-FFF2-40B4-BE49-F238E27FC236}">
                <a16:creationId xmlns:a16="http://schemas.microsoft.com/office/drawing/2014/main" id="{110FC308-A126-4934-B90B-237AB439792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0" y="-1"/>
            <a:ext cx="1383454" cy="800691"/>
          </a:xfrm>
        </p:spPr>
        <p:txBody>
          <a:bodyPr anchor="ctr">
            <a:noAutofit/>
          </a:bodyPr>
          <a:lstStyle>
            <a:lvl1pPr marL="0" indent="0" algn="ctr">
              <a:buNone/>
              <a:defRPr sz="3600" b="1">
                <a:solidFill>
                  <a:srgbClr val="004529"/>
                </a:solidFill>
              </a:defRPr>
            </a:lvl1pPr>
          </a:lstStyle>
          <a:p>
            <a:pPr lvl="0"/>
            <a:r>
              <a:rPr lang="zh-TW" altLang="en-US" dirty="0"/>
              <a:t>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139459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 userDrawn="1"/>
        </p:nvSpPr>
        <p:spPr>
          <a:xfrm>
            <a:off x="0" y="6754813"/>
            <a:ext cx="12192000" cy="114300"/>
          </a:xfrm>
          <a:prstGeom prst="rect">
            <a:avLst/>
          </a:prstGeom>
          <a:solidFill>
            <a:srgbClr val="41AB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800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1" name="群組 10">
            <a:extLst>
              <a:ext uri="{FF2B5EF4-FFF2-40B4-BE49-F238E27FC236}">
                <a16:creationId xmlns:a16="http://schemas.microsoft.com/office/drawing/2014/main" id="{16C6CDC8-470E-4252-934C-4FC8705BE4CA}"/>
              </a:ext>
            </a:extLst>
          </p:cNvPr>
          <p:cNvGrpSpPr/>
          <p:nvPr userDrawn="1"/>
        </p:nvGrpSpPr>
        <p:grpSpPr>
          <a:xfrm>
            <a:off x="0" y="0"/>
            <a:ext cx="12203113" cy="802433"/>
            <a:chOff x="0" y="1137955"/>
            <a:chExt cx="12203113" cy="802433"/>
          </a:xfrm>
        </p:grpSpPr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5BBE1BDE-E60B-4F39-AA67-8EC100122412}"/>
                </a:ext>
              </a:extLst>
            </p:cNvPr>
            <p:cNvSpPr/>
            <p:nvPr userDrawn="1"/>
          </p:nvSpPr>
          <p:spPr>
            <a:xfrm>
              <a:off x="0" y="1137955"/>
              <a:ext cx="1383454" cy="800691"/>
            </a:xfrm>
            <a:prstGeom prst="rect">
              <a:avLst/>
            </a:prstGeom>
            <a:solidFill>
              <a:srgbClr val="ADDD8E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800"/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B263CF78-9D27-412D-8E0F-9F68B40E366B}"/>
                </a:ext>
              </a:extLst>
            </p:cNvPr>
            <p:cNvSpPr/>
            <p:nvPr userDrawn="1"/>
          </p:nvSpPr>
          <p:spPr>
            <a:xfrm>
              <a:off x="1383454" y="1137955"/>
              <a:ext cx="10819659" cy="802433"/>
            </a:xfrm>
            <a:prstGeom prst="rect">
              <a:avLst/>
            </a:prstGeom>
            <a:solidFill>
              <a:srgbClr val="41AB5D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800"/>
            </a:p>
          </p:txBody>
        </p:sp>
      </p:grpSp>
      <p:sp>
        <p:nvSpPr>
          <p:cNvPr id="15" name="標題 1">
            <a:extLst>
              <a:ext uri="{FF2B5EF4-FFF2-40B4-BE49-F238E27FC236}">
                <a16:creationId xmlns:a16="http://schemas.microsoft.com/office/drawing/2014/main" id="{EFFBF99A-931E-48BC-8F18-1B1919316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454" y="1"/>
            <a:ext cx="10625666" cy="802432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FFFFE5"/>
                </a:solidFill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16" name="文字版面配置區 17">
            <a:extLst>
              <a:ext uri="{FF2B5EF4-FFF2-40B4-BE49-F238E27FC236}">
                <a16:creationId xmlns:a16="http://schemas.microsoft.com/office/drawing/2014/main" id="{A57A7CB5-81B6-4212-81EC-04B4C2D1A85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0" y="-1"/>
            <a:ext cx="1383454" cy="800691"/>
          </a:xfrm>
        </p:spPr>
        <p:txBody>
          <a:bodyPr anchor="ctr">
            <a:noAutofit/>
          </a:bodyPr>
          <a:lstStyle>
            <a:lvl1pPr marL="0" indent="0" algn="ctr">
              <a:buNone/>
              <a:defRPr sz="3600" b="1">
                <a:solidFill>
                  <a:srgbClr val="004529"/>
                </a:solidFill>
              </a:defRPr>
            </a:lvl1pPr>
          </a:lstStyle>
          <a:p>
            <a:pPr lvl="0"/>
            <a:r>
              <a:rPr lang="zh-TW" altLang="en-US" dirty="0"/>
              <a:t>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040231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 userDrawn="1"/>
        </p:nvSpPr>
        <p:spPr>
          <a:xfrm>
            <a:off x="0" y="6754813"/>
            <a:ext cx="12192000" cy="114300"/>
          </a:xfrm>
          <a:prstGeom prst="rect">
            <a:avLst/>
          </a:prstGeom>
          <a:solidFill>
            <a:srgbClr val="41AB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800" dirty="0"/>
          </a:p>
        </p:txBody>
      </p:sp>
      <p:grpSp>
        <p:nvGrpSpPr>
          <p:cNvPr id="7" name="群組 6"/>
          <p:cNvGrpSpPr/>
          <p:nvPr userDrawn="1"/>
        </p:nvGrpSpPr>
        <p:grpSpPr>
          <a:xfrm>
            <a:off x="0" y="0"/>
            <a:ext cx="12203113" cy="802433"/>
            <a:chOff x="0" y="1137955"/>
            <a:chExt cx="12203113" cy="802433"/>
          </a:xfrm>
        </p:grpSpPr>
        <p:sp>
          <p:nvSpPr>
            <p:cNvPr id="8" name="矩形 7"/>
            <p:cNvSpPr/>
            <p:nvPr userDrawn="1"/>
          </p:nvSpPr>
          <p:spPr>
            <a:xfrm>
              <a:off x="0" y="1137955"/>
              <a:ext cx="1383454" cy="800691"/>
            </a:xfrm>
            <a:prstGeom prst="rect">
              <a:avLst/>
            </a:prstGeom>
            <a:solidFill>
              <a:srgbClr val="ADDD8E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800"/>
            </a:p>
          </p:txBody>
        </p:sp>
        <p:sp>
          <p:nvSpPr>
            <p:cNvPr id="11" name="矩形 10"/>
            <p:cNvSpPr/>
            <p:nvPr userDrawn="1"/>
          </p:nvSpPr>
          <p:spPr>
            <a:xfrm>
              <a:off x="1383454" y="1137955"/>
              <a:ext cx="10819659" cy="802433"/>
            </a:xfrm>
            <a:prstGeom prst="rect">
              <a:avLst/>
            </a:prstGeom>
            <a:solidFill>
              <a:srgbClr val="41AB5D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800"/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83455" y="1"/>
            <a:ext cx="10625666" cy="802432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FFFFE5"/>
                </a:solidFill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13"/>
          </p:nvPr>
        </p:nvSpPr>
        <p:spPr>
          <a:xfrm>
            <a:off x="162566" y="877079"/>
            <a:ext cx="11846559" cy="2576326"/>
          </a:xfrm>
        </p:spPr>
        <p:txBody>
          <a:bodyPr/>
          <a:lstStyle/>
          <a:p>
            <a:pPr lvl="0"/>
            <a:r>
              <a:rPr lang="zh-TW" altLang="en-US" dirty="0"/>
              <a:t>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4"/>
          </p:nvPr>
        </p:nvSpPr>
        <p:spPr>
          <a:xfrm>
            <a:off x="162566" y="3528052"/>
            <a:ext cx="11846559" cy="3329956"/>
          </a:xfrm>
        </p:spPr>
        <p:txBody>
          <a:bodyPr/>
          <a:lstStyle>
            <a:lvl1pPr marL="228584" indent="-228584">
              <a:buFont typeface="Wingdings" panose="05000000000000000000" pitchFamily="2" charset="2"/>
              <a:buChar char="u"/>
              <a:defRPr sz="2400"/>
            </a:lvl1pPr>
          </a:lstStyle>
          <a:p>
            <a:pPr lvl="0"/>
            <a:r>
              <a:rPr lang="zh-TW" altLang="en-US" dirty="0"/>
              <a:t>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18" name="文字版面配置區 17"/>
          <p:cNvSpPr>
            <a:spLocks noGrp="1"/>
          </p:cNvSpPr>
          <p:nvPr>
            <p:ph type="body" sz="quarter" idx="15"/>
          </p:nvPr>
        </p:nvSpPr>
        <p:spPr>
          <a:xfrm>
            <a:off x="0" y="-1"/>
            <a:ext cx="1383454" cy="800691"/>
          </a:xfrm>
        </p:spPr>
        <p:txBody>
          <a:bodyPr anchor="ctr">
            <a:noAutofit/>
          </a:bodyPr>
          <a:lstStyle>
            <a:lvl1pPr marL="0" indent="0" algn="ctr">
              <a:buNone/>
              <a:defRPr sz="3600" b="1">
                <a:solidFill>
                  <a:srgbClr val="004529"/>
                </a:solidFill>
              </a:defRPr>
            </a:lvl1pPr>
          </a:lstStyle>
          <a:p>
            <a:pPr lvl="0"/>
            <a:r>
              <a:rPr lang="zh-TW" altLang="en-US" dirty="0"/>
              <a:t>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925379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713169" y="1709746"/>
            <a:ext cx="763428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713167" y="4589471"/>
            <a:ext cx="763428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6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3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4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6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3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99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1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32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Freeform 7"/>
          <p:cNvSpPr>
            <a:spLocks/>
          </p:cNvSpPr>
          <p:nvPr userDrawn="1"/>
        </p:nvSpPr>
        <p:spPr bwMode="auto">
          <a:xfrm>
            <a:off x="693740" y="2713038"/>
            <a:ext cx="935037" cy="912812"/>
          </a:xfrm>
          <a:custGeom>
            <a:avLst/>
            <a:gdLst>
              <a:gd name="T0" fmla="*/ 158 w 524"/>
              <a:gd name="T1" fmla="*/ 0 h 423"/>
              <a:gd name="T2" fmla="*/ 365 w 524"/>
              <a:gd name="T3" fmla="*/ 0 h 423"/>
              <a:gd name="T4" fmla="*/ 366 w 524"/>
              <a:gd name="T5" fmla="*/ 0 h 423"/>
              <a:gd name="T6" fmla="*/ 366 w 524"/>
              <a:gd name="T7" fmla="*/ 0 h 423"/>
              <a:gd name="T8" fmla="*/ 523 w 524"/>
              <a:gd name="T9" fmla="*/ 157 h 423"/>
              <a:gd name="T10" fmla="*/ 524 w 524"/>
              <a:gd name="T11" fmla="*/ 423 h 423"/>
              <a:gd name="T12" fmla="*/ 388 w 524"/>
              <a:gd name="T13" fmla="*/ 321 h 423"/>
              <a:gd name="T14" fmla="*/ 158 w 524"/>
              <a:gd name="T15" fmla="*/ 316 h 423"/>
              <a:gd name="T16" fmla="*/ 0 w 524"/>
              <a:gd name="T17" fmla="*/ 158 h 423"/>
              <a:gd name="T18" fmla="*/ 158 w 524"/>
              <a:gd name="T19" fmla="*/ 0 h 4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24" h="423">
                <a:moveTo>
                  <a:pt x="158" y="0"/>
                </a:moveTo>
                <a:cubicBezTo>
                  <a:pt x="365" y="0"/>
                  <a:pt x="365" y="0"/>
                  <a:pt x="365" y="0"/>
                </a:cubicBezTo>
                <a:cubicBezTo>
                  <a:pt x="365" y="0"/>
                  <a:pt x="365" y="0"/>
                  <a:pt x="366" y="0"/>
                </a:cubicBezTo>
                <a:cubicBezTo>
                  <a:pt x="366" y="0"/>
                  <a:pt x="366" y="0"/>
                  <a:pt x="366" y="0"/>
                </a:cubicBezTo>
                <a:cubicBezTo>
                  <a:pt x="453" y="0"/>
                  <a:pt x="523" y="71"/>
                  <a:pt x="523" y="157"/>
                </a:cubicBezTo>
                <a:cubicBezTo>
                  <a:pt x="523" y="244"/>
                  <a:pt x="524" y="423"/>
                  <a:pt x="524" y="423"/>
                </a:cubicBezTo>
                <a:cubicBezTo>
                  <a:pt x="524" y="423"/>
                  <a:pt x="484" y="335"/>
                  <a:pt x="388" y="321"/>
                </a:cubicBezTo>
                <a:cubicBezTo>
                  <a:pt x="376" y="319"/>
                  <a:pt x="158" y="316"/>
                  <a:pt x="158" y="316"/>
                </a:cubicBezTo>
                <a:cubicBezTo>
                  <a:pt x="70" y="316"/>
                  <a:pt x="0" y="246"/>
                  <a:pt x="0" y="158"/>
                </a:cubicBezTo>
                <a:cubicBezTo>
                  <a:pt x="0" y="71"/>
                  <a:pt x="70" y="0"/>
                  <a:pt x="158" y="0"/>
                </a:cubicBezTo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txBody>
          <a:bodyPr lIns="96417" tIns="48208" rIns="96417" bIns="48208" anchor="ctr"/>
          <a:lstStyle/>
          <a:p>
            <a:pPr algn="ctr" defTabSz="128551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AU" sz="1547" kern="0" dirty="0">
              <a:solidFill>
                <a:prstClr val="white"/>
              </a:solidFill>
              <a:latin typeface="Roboto Bold" charset="0"/>
            </a:endParaRPr>
          </a:p>
        </p:txBody>
      </p:sp>
      <p:sp>
        <p:nvSpPr>
          <p:cNvPr id="8" name="Freeform 8"/>
          <p:cNvSpPr>
            <a:spLocks/>
          </p:cNvSpPr>
          <p:nvPr userDrawn="1"/>
        </p:nvSpPr>
        <p:spPr bwMode="auto">
          <a:xfrm>
            <a:off x="6" y="3513138"/>
            <a:ext cx="1628775" cy="1585912"/>
          </a:xfrm>
          <a:custGeom>
            <a:avLst/>
            <a:gdLst>
              <a:gd name="T0" fmla="*/ 275 w 913"/>
              <a:gd name="T1" fmla="*/ 0 h 735"/>
              <a:gd name="T2" fmla="*/ 636 w 913"/>
              <a:gd name="T3" fmla="*/ 0 h 735"/>
              <a:gd name="T4" fmla="*/ 637 w 913"/>
              <a:gd name="T5" fmla="*/ 0 h 735"/>
              <a:gd name="T6" fmla="*/ 638 w 913"/>
              <a:gd name="T7" fmla="*/ 0 h 735"/>
              <a:gd name="T8" fmla="*/ 911 w 913"/>
              <a:gd name="T9" fmla="*/ 273 h 735"/>
              <a:gd name="T10" fmla="*/ 913 w 913"/>
              <a:gd name="T11" fmla="*/ 735 h 735"/>
              <a:gd name="T12" fmla="*/ 677 w 913"/>
              <a:gd name="T13" fmla="*/ 557 h 735"/>
              <a:gd name="T14" fmla="*/ 275 w 913"/>
              <a:gd name="T15" fmla="*/ 550 h 735"/>
              <a:gd name="T16" fmla="*/ 0 w 913"/>
              <a:gd name="T17" fmla="*/ 275 h 735"/>
              <a:gd name="T18" fmla="*/ 275 w 913"/>
              <a:gd name="T19" fmla="*/ 0 h 7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913" h="735">
                <a:moveTo>
                  <a:pt x="275" y="0"/>
                </a:move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7" y="0"/>
                  <a:pt x="637" y="0"/>
                </a:cubicBezTo>
                <a:cubicBezTo>
                  <a:pt x="637" y="0"/>
                  <a:pt x="638" y="0"/>
                  <a:pt x="638" y="0"/>
                </a:cubicBezTo>
                <a:cubicBezTo>
                  <a:pt x="789" y="0"/>
                  <a:pt x="911" y="122"/>
                  <a:pt x="911" y="273"/>
                </a:cubicBezTo>
                <a:cubicBezTo>
                  <a:pt x="911" y="424"/>
                  <a:pt x="913" y="735"/>
                  <a:pt x="913" y="735"/>
                </a:cubicBezTo>
                <a:cubicBezTo>
                  <a:pt x="913" y="735"/>
                  <a:pt x="844" y="582"/>
                  <a:pt x="677" y="557"/>
                </a:cubicBezTo>
                <a:cubicBezTo>
                  <a:pt x="656" y="554"/>
                  <a:pt x="275" y="550"/>
                  <a:pt x="275" y="550"/>
                </a:cubicBezTo>
                <a:cubicBezTo>
                  <a:pt x="123" y="550"/>
                  <a:pt x="0" y="427"/>
                  <a:pt x="0" y="275"/>
                </a:cubicBezTo>
                <a:cubicBezTo>
                  <a:pt x="0" y="123"/>
                  <a:pt x="123" y="0"/>
                  <a:pt x="275" y="0"/>
                </a:cubicBez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txBody>
          <a:bodyPr lIns="96417" tIns="48208" rIns="96417" bIns="48208" anchor="ctr"/>
          <a:lstStyle/>
          <a:p>
            <a:pPr algn="ctr" defTabSz="128551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AU" sz="3093" kern="0" dirty="0">
              <a:solidFill>
                <a:prstClr val="white"/>
              </a:solidFill>
              <a:latin typeface="Roboto Bold" charset="0"/>
            </a:endParaRPr>
          </a:p>
        </p:txBody>
      </p:sp>
      <p:sp>
        <p:nvSpPr>
          <p:cNvPr id="9" name="Freeform 9"/>
          <p:cNvSpPr>
            <a:spLocks/>
          </p:cNvSpPr>
          <p:nvPr userDrawn="1"/>
        </p:nvSpPr>
        <p:spPr bwMode="auto">
          <a:xfrm>
            <a:off x="6" y="4857750"/>
            <a:ext cx="1628775" cy="1587500"/>
          </a:xfrm>
          <a:custGeom>
            <a:avLst/>
            <a:gdLst>
              <a:gd name="T0" fmla="*/ 275 w 913"/>
              <a:gd name="T1" fmla="*/ 0 h 735"/>
              <a:gd name="T2" fmla="*/ 636 w 913"/>
              <a:gd name="T3" fmla="*/ 0 h 735"/>
              <a:gd name="T4" fmla="*/ 637 w 913"/>
              <a:gd name="T5" fmla="*/ 0 h 735"/>
              <a:gd name="T6" fmla="*/ 638 w 913"/>
              <a:gd name="T7" fmla="*/ 0 h 735"/>
              <a:gd name="T8" fmla="*/ 911 w 913"/>
              <a:gd name="T9" fmla="*/ 273 h 735"/>
              <a:gd name="T10" fmla="*/ 913 w 913"/>
              <a:gd name="T11" fmla="*/ 735 h 735"/>
              <a:gd name="T12" fmla="*/ 677 w 913"/>
              <a:gd name="T13" fmla="*/ 557 h 735"/>
              <a:gd name="T14" fmla="*/ 275 w 913"/>
              <a:gd name="T15" fmla="*/ 550 h 735"/>
              <a:gd name="T16" fmla="*/ 0 w 913"/>
              <a:gd name="T17" fmla="*/ 275 h 735"/>
              <a:gd name="T18" fmla="*/ 275 w 913"/>
              <a:gd name="T19" fmla="*/ 0 h 7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913" h="735">
                <a:moveTo>
                  <a:pt x="275" y="0"/>
                </a:move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7" y="0"/>
                  <a:pt x="637" y="0"/>
                </a:cubicBezTo>
                <a:cubicBezTo>
                  <a:pt x="637" y="0"/>
                  <a:pt x="638" y="0"/>
                  <a:pt x="638" y="0"/>
                </a:cubicBezTo>
                <a:cubicBezTo>
                  <a:pt x="789" y="0"/>
                  <a:pt x="911" y="122"/>
                  <a:pt x="911" y="273"/>
                </a:cubicBezTo>
                <a:cubicBezTo>
                  <a:pt x="911" y="424"/>
                  <a:pt x="913" y="735"/>
                  <a:pt x="913" y="735"/>
                </a:cubicBezTo>
                <a:cubicBezTo>
                  <a:pt x="913" y="735"/>
                  <a:pt x="844" y="582"/>
                  <a:pt x="677" y="557"/>
                </a:cubicBezTo>
                <a:cubicBezTo>
                  <a:pt x="656" y="554"/>
                  <a:pt x="275" y="550"/>
                  <a:pt x="275" y="550"/>
                </a:cubicBezTo>
                <a:cubicBezTo>
                  <a:pt x="123" y="550"/>
                  <a:pt x="0" y="427"/>
                  <a:pt x="0" y="275"/>
                </a:cubicBezTo>
                <a:cubicBezTo>
                  <a:pt x="0" y="123"/>
                  <a:pt x="123" y="0"/>
                  <a:pt x="275" y="0"/>
                </a:cubicBezTo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lIns="96417" tIns="48208" rIns="96417" bIns="48208" anchor="ctr"/>
          <a:lstStyle/>
          <a:p>
            <a:pPr algn="ctr" defTabSz="128551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AU" sz="3656" kern="0" dirty="0">
              <a:solidFill>
                <a:prstClr val="white"/>
              </a:solidFill>
              <a:latin typeface="Roboto Bold" charset="0"/>
            </a:endParaRPr>
          </a:p>
        </p:txBody>
      </p:sp>
      <p:sp>
        <p:nvSpPr>
          <p:cNvPr id="10" name="Freeform 10"/>
          <p:cNvSpPr>
            <a:spLocks/>
          </p:cNvSpPr>
          <p:nvPr userDrawn="1"/>
        </p:nvSpPr>
        <p:spPr bwMode="auto">
          <a:xfrm>
            <a:off x="1660530" y="4860933"/>
            <a:ext cx="2052639" cy="1997075"/>
          </a:xfrm>
          <a:custGeom>
            <a:avLst/>
            <a:gdLst>
              <a:gd name="T0" fmla="*/ 1020384 w 1151"/>
              <a:gd name="T1" fmla="*/ 0 h 926"/>
              <a:gd name="T2" fmla="*/ 442928 w 1151"/>
              <a:gd name="T3" fmla="*/ 0 h 926"/>
              <a:gd name="T4" fmla="*/ 441659 w 1151"/>
              <a:gd name="T5" fmla="*/ 0 h 926"/>
              <a:gd name="T6" fmla="*/ 440390 w 1151"/>
              <a:gd name="T7" fmla="*/ 0 h 926"/>
              <a:gd name="T8" fmla="*/ 3807 w 1151"/>
              <a:gd name="T9" fmla="*/ 529890 h 926"/>
              <a:gd name="T10" fmla="*/ 0 w 1151"/>
              <a:gd name="T11" fmla="*/ 1422256 h 926"/>
              <a:gd name="T12" fmla="*/ 378202 w 1151"/>
              <a:gd name="T13" fmla="*/ 1079747 h 926"/>
              <a:gd name="T14" fmla="*/ 1020384 w 1151"/>
              <a:gd name="T15" fmla="*/ 1064388 h 926"/>
              <a:gd name="T16" fmla="*/ 1460774 w 1151"/>
              <a:gd name="T17" fmla="*/ 532962 h 926"/>
              <a:gd name="T18" fmla="*/ 1020384 w 1151"/>
              <a:gd name="T19" fmla="*/ 0 h 92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151"/>
              <a:gd name="T31" fmla="*/ 0 h 926"/>
              <a:gd name="T32" fmla="*/ 1151 w 1151"/>
              <a:gd name="T33" fmla="*/ 926 h 92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151" h="926">
                <a:moveTo>
                  <a:pt x="804" y="0"/>
                </a:moveTo>
                <a:cubicBezTo>
                  <a:pt x="349" y="0"/>
                  <a:pt x="349" y="0"/>
                  <a:pt x="349" y="0"/>
                </a:cubicBezTo>
                <a:cubicBezTo>
                  <a:pt x="349" y="0"/>
                  <a:pt x="348" y="0"/>
                  <a:pt x="348" y="0"/>
                </a:cubicBezTo>
                <a:cubicBezTo>
                  <a:pt x="348" y="0"/>
                  <a:pt x="347" y="0"/>
                  <a:pt x="347" y="0"/>
                </a:cubicBezTo>
                <a:cubicBezTo>
                  <a:pt x="157" y="0"/>
                  <a:pt x="3" y="154"/>
                  <a:pt x="3" y="345"/>
                </a:cubicBezTo>
                <a:cubicBezTo>
                  <a:pt x="3" y="535"/>
                  <a:pt x="0" y="926"/>
                  <a:pt x="0" y="926"/>
                </a:cubicBezTo>
                <a:cubicBezTo>
                  <a:pt x="0" y="926"/>
                  <a:pt x="88" y="734"/>
                  <a:pt x="298" y="703"/>
                </a:cubicBezTo>
                <a:cubicBezTo>
                  <a:pt x="325" y="699"/>
                  <a:pt x="804" y="693"/>
                  <a:pt x="804" y="693"/>
                </a:cubicBezTo>
                <a:cubicBezTo>
                  <a:pt x="996" y="693"/>
                  <a:pt x="1151" y="538"/>
                  <a:pt x="1151" y="347"/>
                </a:cubicBezTo>
                <a:cubicBezTo>
                  <a:pt x="1151" y="155"/>
                  <a:pt x="996" y="0"/>
                  <a:pt x="804" y="0"/>
                </a:cubicBezTo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lIns="96417" tIns="48208" rIns="96417" bIns="48208" anchor="ctr"/>
          <a:lstStyle/>
          <a:p>
            <a:pPr algn="ctr" defTabSz="128551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AU" sz="4219" kern="0" dirty="0">
              <a:solidFill>
                <a:prstClr val="white"/>
              </a:solidFill>
              <a:latin typeface="Roboto Bold" charset="0"/>
            </a:endParaRPr>
          </a:p>
        </p:txBody>
      </p:sp>
      <p:sp>
        <p:nvSpPr>
          <p:cNvPr id="11" name="Freeform 6"/>
          <p:cNvSpPr>
            <a:spLocks/>
          </p:cNvSpPr>
          <p:nvPr userDrawn="1"/>
        </p:nvSpPr>
        <p:spPr bwMode="auto">
          <a:xfrm>
            <a:off x="1660530" y="2371725"/>
            <a:ext cx="1363663" cy="1328738"/>
          </a:xfrm>
          <a:custGeom>
            <a:avLst/>
            <a:gdLst>
              <a:gd name="T0" fmla="*/ 534 w 764"/>
              <a:gd name="T1" fmla="*/ 0 h 615"/>
              <a:gd name="T2" fmla="*/ 232 w 764"/>
              <a:gd name="T3" fmla="*/ 0 h 615"/>
              <a:gd name="T4" fmla="*/ 231 w 764"/>
              <a:gd name="T5" fmla="*/ 0 h 615"/>
              <a:gd name="T6" fmla="*/ 230 w 764"/>
              <a:gd name="T7" fmla="*/ 0 h 615"/>
              <a:gd name="T8" fmla="*/ 2 w 764"/>
              <a:gd name="T9" fmla="*/ 229 h 615"/>
              <a:gd name="T10" fmla="*/ 0 w 764"/>
              <a:gd name="T11" fmla="*/ 615 h 615"/>
              <a:gd name="T12" fmla="*/ 198 w 764"/>
              <a:gd name="T13" fmla="*/ 466 h 615"/>
              <a:gd name="T14" fmla="*/ 534 w 764"/>
              <a:gd name="T15" fmla="*/ 460 h 615"/>
              <a:gd name="T16" fmla="*/ 764 w 764"/>
              <a:gd name="T17" fmla="*/ 230 h 615"/>
              <a:gd name="T18" fmla="*/ 534 w 764"/>
              <a:gd name="T19" fmla="*/ 0 h 6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64" h="615">
                <a:moveTo>
                  <a:pt x="534" y="0"/>
                </a:moveTo>
                <a:cubicBezTo>
                  <a:pt x="232" y="0"/>
                  <a:pt x="232" y="0"/>
                  <a:pt x="232" y="0"/>
                </a:cubicBezTo>
                <a:cubicBezTo>
                  <a:pt x="232" y="0"/>
                  <a:pt x="231" y="0"/>
                  <a:pt x="231" y="0"/>
                </a:cubicBezTo>
                <a:cubicBezTo>
                  <a:pt x="231" y="0"/>
                  <a:pt x="231" y="0"/>
                  <a:pt x="230" y="0"/>
                </a:cubicBezTo>
                <a:cubicBezTo>
                  <a:pt x="104" y="0"/>
                  <a:pt x="2" y="102"/>
                  <a:pt x="2" y="229"/>
                </a:cubicBezTo>
                <a:cubicBezTo>
                  <a:pt x="2" y="355"/>
                  <a:pt x="0" y="615"/>
                  <a:pt x="0" y="615"/>
                </a:cubicBezTo>
                <a:cubicBezTo>
                  <a:pt x="0" y="615"/>
                  <a:pt x="58" y="487"/>
                  <a:pt x="198" y="466"/>
                </a:cubicBezTo>
                <a:cubicBezTo>
                  <a:pt x="216" y="464"/>
                  <a:pt x="534" y="460"/>
                  <a:pt x="534" y="460"/>
                </a:cubicBezTo>
                <a:cubicBezTo>
                  <a:pt x="661" y="460"/>
                  <a:pt x="764" y="357"/>
                  <a:pt x="764" y="230"/>
                </a:cubicBezTo>
                <a:cubicBezTo>
                  <a:pt x="764" y="103"/>
                  <a:pt x="661" y="0"/>
                  <a:pt x="534" y="0"/>
                </a:cubicBezTo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txBody>
          <a:bodyPr lIns="96417" tIns="48208" rIns="96417" bIns="48208" anchor="ctr"/>
          <a:lstStyle/>
          <a:p>
            <a:pPr algn="ctr" defTabSz="128551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AU" sz="2109" kern="0" dirty="0">
              <a:solidFill>
                <a:prstClr val="white"/>
              </a:solidFill>
              <a:latin typeface="Roboto Bold" charset="0"/>
            </a:endParaRPr>
          </a:p>
        </p:txBody>
      </p:sp>
      <p:sp>
        <p:nvSpPr>
          <p:cNvPr id="12" name="Freeform 5"/>
          <p:cNvSpPr>
            <a:spLocks/>
          </p:cNvSpPr>
          <p:nvPr userDrawn="1"/>
        </p:nvSpPr>
        <p:spPr bwMode="auto">
          <a:xfrm>
            <a:off x="1660530" y="3513138"/>
            <a:ext cx="1631951" cy="1585912"/>
          </a:xfrm>
          <a:custGeom>
            <a:avLst/>
            <a:gdLst>
              <a:gd name="T0" fmla="*/ 639 w 914"/>
              <a:gd name="T1" fmla="*/ 0 h 735"/>
              <a:gd name="T2" fmla="*/ 277 w 914"/>
              <a:gd name="T3" fmla="*/ 0 h 735"/>
              <a:gd name="T4" fmla="*/ 276 w 914"/>
              <a:gd name="T5" fmla="*/ 0 h 735"/>
              <a:gd name="T6" fmla="*/ 275 w 914"/>
              <a:gd name="T7" fmla="*/ 0 h 735"/>
              <a:gd name="T8" fmla="*/ 2 w 914"/>
              <a:gd name="T9" fmla="*/ 273 h 735"/>
              <a:gd name="T10" fmla="*/ 0 w 914"/>
              <a:gd name="T11" fmla="*/ 735 h 735"/>
              <a:gd name="T12" fmla="*/ 237 w 914"/>
              <a:gd name="T13" fmla="*/ 557 h 735"/>
              <a:gd name="T14" fmla="*/ 639 w 914"/>
              <a:gd name="T15" fmla="*/ 550 h 735"/>
              <a:gd name="T16" fmla="*/ 914 w 914"/>
              <a:gd name="T17" fmla="*/ 275 h 735"/>
              <a:gd name="T18" fmla="*/ 639 w 914"/>
              <a:gd name="T19" fmla="*/ 0 h 7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914" h="735">
                <a:moveTo>
                  <a:pt x="639" y="0"/>
                </a:moveTo>
                <a:cubicBezTo>
                  <a:pt x="277" y="0"/>
                  <a:pt x="277" y="0"/>
                  <a:pt x="277" y="0"/>
                </a:cubicBezTo>
                <a:cubicBezTo>
                  <a:pt x="277" y="0"/>
                  <a:pt x="277" y="0"/>
                  <a:pt x="276" y="0"/>
                </a:cubicBezTo>
                <a:cubicBezTo>
                  <a:pt x="276" y="0"/>
                  <a:pt x="276" y="0"/>
                  <a:pt x="275" y="0"/>
                </a:cubicBezTo>
                <a:cubicBezTo>
                  <a:pt x="125" y="0"/>
                  <a:pt x="2" y="122"/>
                  <a:pt x="2" y="273"/>
                </a:cubicBezTo>
                <a:cubicBezTo>
                  <a:pt x="2" y="424"/>
                  <a:pt x="0" y="735"/>
                  <a:pt x="0" y="735"/>
                </a:cubicBezTo>
                <a:cubicBezTo>
                  <a:pt x="0" y="735"/>
                  <a:pt x="70" y="582"/>
                  <a:pt x="237" y="557"/>
                </a:cubicBezTo>
                <a:cubicBezTo>
                  <a:pt x="258" y="554"/>
                  <a:pt x="639" y="550"/>
                  <a:pt x="639" y="550"/>
                </a:cubicBezTo>
                <a:cubicBezTo>
                  <a:pt x="790" y="550"/>
                  <a:pt x="914" y="427"/>
                  <a:pt x="914" y="275"/>
                </a:cubicBezTo>
                <a:cubicBezTo>
                  <a:pt x="914" y="123"/>
                  <a:pt x="790" y="0"/>
                  <a:pt x="639" y="0"/>
                </a:cubicBez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txBody>
          <a:bodyPr lIns="96417" tIns="48208" rIns="96417" bIns="48208" anchor="ctr"/>
          <a:lstStyle/>
          <a:p>
            <a:pPr algn="ctr" defTabSz="128551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AU" sz="3093" kern="0" dirty="0">
              <a:solidFill>
                <a:prstClr val="white"/>
              </a:solidFill>
              <a:latin typeface="Roboto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657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7494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1722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5759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4075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9448800" y="649288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37BC5-01F3-4DA6-AE9F-6749599A3E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6914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2" r:id="rId3"/>
    <p:sldLayoutId id="214748366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8" r:id="rId14"/>
    <p:sldLayoutId id="2147483671" r:id="rId15"/>
  </p:sldLayoutIdLst>
  <p:hf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4400" b="1" kern="1200" baseline="0">
          <a:solidFill>
            <a:srgbClr val="004529"/>
          </a:solidFill>
          <a:latin typeface="Arial" panose="020B0604020202020204" pitchFamily="34" charset="0"/>
          <a:ea typeface="微軟正黑體" panose="020B0604030504040204" pitchFamily="34" charset="-120"/>
          <a:cs typeface="+mj-cs"/>
        </a:defRPr>
      </a:lvl1pPr>
    </p:titleStyle>
    <p:bodyStyle>
      <a:lvl1pPr marL="228584" indent="-228584" algn="l" defTabSz="914332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Arial" panose="020B0604020202020204" pitchFamily="34" charset="0"/>
          <a:ea typeface="微軟正黑體" panose="020B0604030504040204" pitchFamily="34" charset="-120"/>
          <a:cs typeface="+mn-cs"/>
        </a:defRPr>
      </a:lvl1pPr>
      <a:lvl2pPr marL="685750" indent="-228584" algn="l" defTabSz="914332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Arial" panose="020B0604020202020204" pitchFamily="34" charset="0"/>
          <a:ea typeface="微軟正黑體" panose="020B0604030504040204" pitchFamily="34" charset="-120"/>
          <a:cs typeface="+mn-cs"/>
        </a:defRPr>
      </a:lvl2pPr>
      <a:lvl3pPr marL="1142914" indent="-228584" algn="l" defTabSz="914332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Arial" panose="020B0604020202020204" pitchFamily="34" charset="0"/>
          <a:ea typeface="微軟正黑體" panose="020B0604030504040204" pitchFamily="34" charset="-120"/>
          <a:cs typeface="+mn-cs"/>
        </a:defRPr>
      </a:lvl3pPr>
      <a:lvl4pPr marL="1600080" indent="-228584" algn="l" defTabSz="914332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Arial" panose="020B0604020202020204" pitchFamily="34" charset="0"/>
          <a:ea typeface="微軟正黑體" panose="020B0604030504040204" pitchFamily="34" charset="-120"/>
          <a:cs typeface="+mn-cs"/>
        </a:defRPr>
      </a:lvl4pPr>
      <a:lvl5pPr marL="2057247" indent="-228584" algn="l" defTabSz="914332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Arial" panose="020B0604020202020204" pitchFamily="34" charset="0"/>
          <a:ea typeface="微軟正黑體" panose="020B0604030504040204" pitchFamily="34" charset="-120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1</a:t>
            </a:fld>
            <a:endParaRPr lang="zh-TW" altLang="en-US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620944"/>
              </p:ext>
            </p:extLst>
          </p:nvPr>
        </p:nvGraphicFramePr>
        <p:xfrm>
          <a:off x="3883025" y="242894"/>
          <a:ext cx="8207376" cy="583406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{10A1B5D5-9B99-4C35-A422-299274C87663}</a:tableStyleId>
              </a:tblPr>
              <a:tblGrid>
                <a:gridCol w="1661016">
                  <a:extLst>
                    <a:ext uri="{9D8B030D-6E8A-4147-A177-3AD203B41FA5}">
                      <a16:colId xmlns:a16="http://schemas.microsoft.com/office/drawing/2014/main" val="1303929840"/>
                    </a:ext>
                  </a:extLst>
                </a:gridCol>
                <a:gridCol w="2109487">
                  <a:extLst>
                    <a:ext uri="{9D8B030D-6E8A-4147-A177-3AD203B41FA5}">
                      <a16:colId xmlns:a16="http://schemas.microsoft.com/office/drawing/2014/main" val="3657129440"/>
                    </a:ext>
                  </a:extLst>
                </a:gridCol>
                <a:gridCol w="1527048">
                  <a:extLst>
                    <a:ext uri="{9D8B030D-6E8A-4147-A177-3AD203B41FA5}">
                      <a16:colId xmlns:a16="http://schemas.microsoft.com/office/drawing/2014/main" val="2097036459"/>
                    </a:ext>
                  </a:extLst>
                </a:gridCol>
                <a:gridCol w="2909825">
                  <a:extLst>
                    <a:ext uri="{9D8B030D-6E8A-4147-A177-3AD203B41FA5}">
                      <a16:colId xmlns:a16="http://schemas.microsoft.com/office/drawing/2014/main" val="2692183593"/>
                    </a:ext>
                  </a:extLst>
                </a:gridCol>
              </a:tblGrid>
              <a:tr h="7248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時間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351" marR="51351" marT="0" marB="0" anchor="ctr">
                    <a:lnL w="381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議程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351" marR="51351"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會議場地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351" marR="51351"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主持人</a:t>
                      </a:r>
                      <a:r>
                        <a:rPr lang="en-US" sz="2400" b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sz="2400" b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主講人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351" marR="51351"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3932028"/>
                  </a:ext>
                </a:extLst>
              </a:tr>
              <a:tr h="4923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09:30~10:00</a:t>
                      </a:r>
                      <a:endParaRPr lang="zh-TW" sz="20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351" marR="51351" marT="0" marB="0" anchor="ctr">
                    <a:lnL w="381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報到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351" marR="51351"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簽到處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351" marR="51351"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351" marR="51351" marT="0" marB="0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3435909"/>
                  </a:ext>
                </a:extLst>
              </a:tr>
              <a:tr h="4943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10:00~10:10</a:t>
                      </a:r>
                      <a:endParaRPr lang="zh-TW" sz="20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351" marR="51351" marT="0" marB="0" anchor="ctr">
                    <a:lnL w="381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長官致詞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351" marR="51351"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會議廳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351" marR="51351"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2000" b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教育部長官致詞</a:t>
                      </a:r>
                      <a:endParaRPr lang="zh-TW" sz="20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351" marR="51351"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8422348"/>
                  </a:ext>
                </a:extLst>
              </a:tr>
              <a:tr h="12593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10:10~11:00</a:t>
                      </a:r>
                      <a:endParaRPr lang="zh-TW" sz="20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351" marR="51351" marT="0" marB="0" anchor="ctr">
                    <a:lnL w="381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填表說明會</a:t>
                      </a:r>
                    </a:p>
                  </a:txBody>
                  <a:tcPr marL="51351" marR="51351"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會議廳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351" marR="51351"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2000" b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國立雲林科技大學</a:t>
                      </a:r>
                      <a:r>
                        <a:rPr lang="en-US" sz="2000" b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endParaRPr lang="zh-TW" sz="2000" b="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2000" b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校務資料庫維運小組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2000" b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施學琦</a:t>
                      </a:r>
                      <a:r>
                        <a:rPr lang="en-US" sz="2000" b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altLang="en-US" sz="2000" b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老師</a:t>
                      </a:r>
                      <a:endParaRPr lang="zh-TW" sz="20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351" marR="51351"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356967"/>
                  </a:ext>
                </a:extLst>
              </a:tr>
              <a:tr h="4185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11:00-11:20</a:t>
                      </a:r>
                      <a:endParaRPr lang="zh-TW" sz="20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351" marR="51351" marT="0" marB="0" anchor="ctr">
                    <a:lnL w="381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休</a:t>
                      </a:r>
                      <a:r>
                        <a:rPr lang="en-US" sz="2000" b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sz="2000" b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息</a:t>
                      </a:r>
                      <a:endParaRPr lang="zh-TW" sz="20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351" marR="51351"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8340634"/>
                  </a:ext>
                </a:extLst>
              </a:tr>
              <a:tr h="9663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900" b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11:20~11:40</a:t>
                      </a:r>
                      <a:endParaRPr lang="zh-TW" altLang="zh-TW" sz="19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351" marR="51351" marT="0" marB="0" anchor="ctr">
                    <a:lnL w="381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zh-TW" sz="2000" kern="1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系統</a:t>
                      </a:r>
                      <a:r>
                        <a:rPr lang="zh-TW" altLang="en-US" sz="2000" kern="1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操作</a:t>
                      </a:r>
                      <a:r>
                        <a:rPr lang="zh-TW" altLang="zh-TW" sz="2000" kern="1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說明</a:t>
                      </a:r>
                    </a:p>
                  </a:txBody>
                  <a:tcPr marL="51351" marR="51351"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9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會議廳</a:t>
                      </a:r>
                      <a:endParaRPr lang="zh-TW" altLang="zh-TW" sz="19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351" marR="51351"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altLang="zh-TW" sz="2000" b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國立雲林科技大學</a:t>
                      </a:r>
                      <a:r>
                        <a:rPr lang="en-US" altLang="zh-TW" sz="2000" b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endParaRPr lang="zh-TW" altLang="zh-TW" sz="2000" b="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zh-TW" sz="2000" b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校務資料庫維運小組</a:t>
                      </a:r>
                      <a:br>
                        <a:rPr lang="en-US" altLang="zh-TW" sz="2000" b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2000" b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系統人員</a:t>
                      </a:r>
                      <a:endParaRPr lang="zh-TW" altLang="zh-TW" sz="2000" b="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351" marR="51351"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897675"/>
                  </a:ext>
                </a:extLst>
              </a:tr>
              <a:tr h="9839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11:40-12:20</a:t>
                      </a:r>
                      <a:endParaRPr lang="zh-TW" sz="20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351" marR="51351" marT="0" marB="0" anchor="ctr">
                    <a:lnL w="381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意見交流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351" marR="51351"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會議廳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351" marR="51351"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2000" b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國立雲林科技大學</a:t>
                      </a:r>
                      <a:r>
                        <a:rPr lang="en-US" sz="2000" b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endParaRPr lang="zh-TW" sz="2000" b="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2000" b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校務資料庫維運小組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2000" b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施學琦</a:t>
                      </a:r>
                      <a:r>
                        <a:rPr lang="en-US" altLang="zh-TW" sz="2000" b="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altLang="en-US" sz="2000" b="0" kern="100">
                          <a:effectLst/>
                          <a:latin typeface="微軟正黑體" panose="020B0604030504040204" pitchFamily="34" charset="-120"/>
                          <a:ea typeface="+mn-ea"/>
                        </a:rPr>
                        <a:t>老師</a:t>
                      </a:r>
                      <a:endParaRPr lang="zh-TW" sz="20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351" marR="51351"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4855723"/>
                  </a:ext>
                </a:extLst>
              </a:tr>
              <a:tr h="4943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r>
                        <a:rPr lang="zh-TW" sz="2000" b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：</a:t>
                      </a:r>
                      <a:r>
                        <a:rPr lang="en-US" sz="2000" b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</a:t>
                      </a:r>
                      <a:endParaRPr lang="zh-TW" sz="20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351" marR="51351" marT="0" marB="0" anchor="ctr">
                    <a:lnL w="381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賦</a:t>
                      </a:r>
                      <a:r>
                        <a:rPr lang="en-US" sz="2000" b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sz="2000" b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歸</a:t>
                      </a:r>
                      <a:endParaRPr lang="zh-TW" sz="20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351" marR="51351"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3796323"/>
                  </a:ext>
                </a:extLst>
              </a:tr>
            </a:tbl>
          </a:graphicData>
        </a:graphic>
      </p:graphicFrame>
      <p:sp>
        <p:nvSpPr>
          <p:cNvPr id="9" name="TextBox 148"/>
          <p:cNvSpPr txBox="1"/>
          <p:nvPr/>
        </p:nvSpPr>
        <p:spPr>
          <a:xfrm>
            <a:off x="3883031" y="5981707"/>
            <a:ext cx="8207375" cy="76405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zh-TW" altLang="en-US" sz="4000" u="sng" cap="all" dirty="0"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rPr>
              <a:t>請  自  由  入  座</a:t>
            </a:r>
          </a:p>
        </p:txBody>
      </p:sp>
      <p:sp>
        <p:nvSpPr>
          <p:cNvPr id="10" name="矩形 9"/>
          <p:cNvSpPr/>
          <p:nvPr/>
        </p:nvSpPr>
        <p:spPr>
          <a:xfrm>
            <a:off x="0" y="-25400"/>
            <a:ext cx="3765550" cy="6883400"/>
          </a:xfrm>
          <a:prstGeom prst="rect">
            <a:avLst/>
          </a:prstGeom>
          <a:solidFill>
            <a:srgbClr val="33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>
              <a:defRPr/>
            </a:pPr>
            <a:r>
              <a:rPr lang="en-US" altLang="zh-TW" sz="2000" b="1" kern="0" dirty="0">
                <a:solidFill>
                  <a:srgbClr val="FFFFE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WIFI</a:t>
            </a:r>
            <a:r>
              <a:rPr lang="zh-TW" altLang="en-US" sz="2000" b="1" kern="0" dirty="0">
                <a:solidFill>
                  <a:srgbClr val="FFFFE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帳號：</a:t>
            </a:r>
            <a:endParaRPr lang="en-US" altLang="zh-TW" sz="2000" b="1" kern="0" dirty="0">
              <a:solidFill>
                <a:srgbClr val="FFFFE5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defRPr/>
            </a:pPr>
            <a:r>
              <a:rPr lang="en-US" altLang="zh-TW" sz="2000" b="1" kern="0" dirty="0">
                <a:solidFill>
                  <a:srgbClr val="FFFFE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WIFI</a:t>
            </a:r>
            <a:r>
              <a:rPr lang="zh-TW" altLang="en-US" sz="2000" b="1" kern="0" dirty="0">
                <a:solidFill>
                  <a:srgbClr val="FFFFE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密碼：</a:t>
            </a:r>
          </a:p>
        </p:txBody>
      </p:sp>
      <p:sp>
        <p:nvSpPr>
          <p:cNvPr id="11" name="文字方塊 10"/>
          <p:cNvSpPr txBox="1"/>
          <p:nvPr/>
        </p:nvSpPr>
        <p:spPr>
          <a:xfrm>
            <a:off x="1954213" y="28577"/>
            <a:ext cx="2235200" cy="8313739"/>
          </a:xfrm>
          <a:prstGeom prst="rect">
            <a:avLst/>
          </a:prstGeom>
        </p:spPr>
        <p:txBody>
          <a:bodyPr vert="eaVert" anchor="ctr">
            <a:normAutofit/>
          </a:bodyPr>
          <a:lstStyle/>
          <a:p>
            <a:pPr>
              <a:defRPr/>
            </a:pPr>
            <a:endParaRPr lang="zh-TW" altLang="en-US" sz="4000" b="1" cap="all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  <p:sp>
        <p:nvSpPr>
          <p:cNvPr id="12" name="TextBox 148"/>
          <p:cNvSpPr txBox="1"/>
          <p:nvPr/>
        </p:nvSpPr>
        <p:spPr>
          <a:xfrm>
            <a:off x="241303" y="-25396"/>
            <a:ext cx="2933976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zh-TW" altLang="en-US" sz="8000" b="1" cap="all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歡</a:t>
            </a:r>
            <a:endParaRPr lang="en-US" altLang="zh-TW" sz="8000" b="1" cap="all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algn="ctr">
              <a:lnSpc>
                <a:spcPct val="120000"/>
              </a:lnSpc>
              <a:defRPr/>
            </a:pPr>
            <a:r>
              <a:rPr lang="zh-TW" altLang="en-US" sz="8000" b="1" cap="all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迎</a:t>
            </a:r>
            <a:endParaRPr lang="en-US" altLang="zh-TW" sz="8000" b="1" cap="all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algn="ctr">
              <a:lnSpc>
                <a:spcPct val="120000"/>
              </a:lnSpc>
              <a:defRPr/>
            </a:pPr>
            <a:r>
              <a:rPr lang="zh-TW" altLang="en-US" sz="8000" b="1" cap="all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蒞</a:t>
            </a:r>
            <a:endParaRPr lang="en-US" altLang="zh-TW" sz="8000" b="1" cap="all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algn="ctr">
              <a:lnSpc>
                <a:spcPct val="120000"/>
              </a:lnSpc>
              <a:defRPr/>
            </a:pPr>
            <a:r>
              <a:rPr lang="zh-TW" altLang="en-US" sz="8000" b="1" cap="all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臨</a:t>
            </a:r>
            <a:endParaRPr lang="en-US" altLang="zh-CN" sz="8000" b="1" cap="all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D9A266E5-3B97-4ADD-A62C-FF90EFD54FF7}"/>
              </a:ext>
            </a:extLst>
          </p:cNvPr>
          <p:cNvSpPr txBox="1"/>
          <p:nvPr/>
        </p:nvSpPr>
        <p:spPr>
          <a:xfrm>
            <a:off x="2863780" y="180977"/>
            <a:ext cx="901770" cy="8313739"/>
          </a:xfrm>
          <a:prstGeom prst="rect">
            <a:avLst/>
          </a:prstGeom>
        </p:spPr>
        <p:txBody>
          <a:bodyPr vert="eaVert" anchor="ctr">
            <a:normAutofit/>
          </a:bodyPr>
          <a:lstStyle/>
          <a:p>
            <a:pPr>
              <a:defRPr/>
            </a:pPr>
            <a:r>
              <a:rPr lang="zh-TW" altLang="en-US" sz="4000" b="1" cap="all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會場內全面禁止飲食</a:t>
            </a:r>
          </a:p>
        </p:txBody>
      </p:sp>
    </p:spTree>
    <p:extLst>
      <p:ext uri="{BB962C8B-B14F-4D97-AF65-F5344CB8AC3E}">
        <p14:creationId xmlns:p14="http://schemas.microsoft.com/office/powerpoint/2010/main" val="10984919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90B978B-557C-40C7-80F3-4866A6DDB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表</a:t>
            </a:r>
            <a:r>
              <a:rPr lang="en-US" altLang="zh-TW" dirty="0"/>
              <a:t>1-17-1</a:t>
            </a:r>
            <a:r>
              <a:rPr lang="zh-TW" altLang="en-US" dirty="0"/>
              <a:t>教師推動半年產業研習或研究資料表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136C4326-24C0-49A2-97A7-E174E66F5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10</a:t>
            </a:fld>
            <a:endParaRPr lang="zh-TW" altLang="en-US"/>
          </a:p>
        </p:txBody>
      </p:sp>
      <p:graphicFrame>
        <p:nvGraphicFramePr>
          <p:cNvPr id="7" name="內容版面配置區 6">
            <a:extLst>
              <a:ext uri="{FF2B5EF4-FFF2-40B4-BE49-F238E27FC236}">
                <a16:creationId xmlns:a16="http://schemas.microsoft.com/office/drawing/2014/main" id="{58BEDC2C-B0EA-4951-8DA4-D0086729D109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756081887"/>
              </p:ext>
            </p:extLst>
          </p:nvPr>
        </p:nvGraphicFramePr>
        <p:xfrm>
          <a:off x="182876" y="904672"/>
          <a:ext cx="11826250" cy="19549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846">
                  <a:extLst>
                    <a:ext uri="{9D8B030D-6E8A-4147-A177-3AD203B41FA5}">
                      <a16:colId xmlns:a16="http://schemas.microsoft.com/office/drawing/2014/main" val="3032145263"/>
                    </a:ext>
                  </a:extLst>
                </a:gridCol>
                <a:gridCol w="350846">
                  <a:extLst>
                    <a:ext uri="{9D8B030D-6E8A-4147-A177-3AD203B41FA5}">
                      <a16:colId xmlns:a16="http://schemas.microsoft.com/office/drawing/2014/main" val="567524299"/>
                    </a:ext>
                  </a:extLst>
                </a:gridCol>
                <a:gridCol w="350846">
                  <a:extLst>
                    <a:ext uri="{9D8B030D-6E8A-4147-A177-3AD203B41FA5}">
                      <a16:colId xmlns:a16="http://schemas.microsoft.com/office/drawing/2014/main" val="2205106858"/>
                    </a:ext>
                  </a:extLst>
                </a:gridCol>
                <a:gridCol w="914399">
                  <a:extLst>
                    <a:ext uri="{9D8B030D-6E8A-4147-A177-3AD203B41FA5}">
                      <a16:colId xmlns:a16="http://schemas.microsoft.com/office/drawing/2014/main" val="3616061183"/>
                    </a:ext>
                  </a:extLst>
                </a:gridCol>
                <a:gridCol w="544749">
                  <a:extLst>
                    <a:ext uri="{9D8B030D-6E8A-4147-A177-3AD203B41FA5}">
                      <a16:colId xmlns:a16="http://schemas.microsoft.com/office/drawing/2014/main" val="3013362204"/>
                    </a:ext>
                  </a:extLst>
                </a:gridCol>
                <a:gridCol w="661481">
                  <a:extLst>
                    <a:ext uri="{9D8B030D-6E8A-4147-A177-3AD203B41FA5}">
                      <a16:colId xmlns:a16="http://schemas.microsoft.com/office/drawing/2014/main" val="1727186691"/>
                    </a:ext>
                  </a:extLst>
                </a:gridCol>
                <a:gridCol w="661481">
                  <a:extLst>
                    <a:ext uri="{9D8B030D-6E8A-4147-A177-3AD203B41FA5}">
                      <a16:colId xmlns:a16="http://schemas.microsoft.com/office/drawing/2014/main" val="3560356482"/>
                    </a:ext>
                  </a:extLst>
                </a:gridCol>
                <a:gridCol w="321012">
                  <a:extLst>
                    <a:ext uri="{9D8B030D-6E8A-4147-A177-3AD203B41FA5}">
                      <a16:colId xmlns:a16="http://schemas.microsoft.com/office/drawing/2014/main" val="2874424725"/>
                    </a:ext>
                  </a:extLst>
                </a:gridCol>
                <a:gridCol w="498628">
                  <a:extLst>
                    <a:ext uri="{9D8B030D-6E8A-4147-A177-3AD203B41FA5}">
                      <a16:colId xmlns:a16="http://schemas.microsoft.com/office/drawing/2014/main" val="3315039146"/>
                    </a:ext>
                  </a:extLst>
                </a:gridCol>
                <a:gridCol w="676074">
                  <a:extLst>
                    <a:ext uri="{9D8B030D-6E8A-4147-A177-3AD203B41FA5}">
                      <a16:colId xmlns:a16="http://schemas.microsoft.com/office/drawing/2014/main" val="912223107"/>
                    </a:ext>
                  </a:extLst>
                </a:gridCol>
                <a:gridCol w="701877">
                  <a:extLst>
                    <a:ext uri="{9D8B030D-6E8A-4147-A177-3AD203B41FA5}">
                      <a16:colId xmlns:a16="http://schemas.microsoft.com/office/drawing/2014/main" val="4154221787"/>
                    </a:ext>
                  </a:extLst>
                </a:gridCol>
                <a:gridCol w="701877">
                  <a:extLst>
                    <a:ext uri="{9D8B030D-6E8A-4147-A177-3AD203B41FA5}">
                      <a16:colId xmlns:a16="http://schemas.microsoft.com/office/drawing/2014/main" val="2358961414"/>
                    </a:ext>
                  </a:extLst>
                </a:gridCol>
                <a:gridCol w="701877">
                  <a:extLst>
                    <a:ext uri="{9D8B030D-6E8A-4147-A177-3AD203B41FA5}">
                      <a16:colId xmlns:a16="http://schemas.microsoft.com/office/drawing/2014/main" val="2012684409"/>
                    </a:ext>
                  </a:extLst>
                </a:gridCol>
                <a:gridCol w="588339">
                  <a:extLst>
                    <a:ext uri="{9D8B030D-6E8A-4147-A177-3AD203B41FA5}">
                      <a16:colId xmlns:a16="http://schemas.microsoft.com/office/drawing/2014/main" val="2377847533"/>
                    </a:ext>
                  </a:extLst>
                </a:gridCol>
                <a:gridCol w="343405">
                  <a:extLst>
                    <a:ext uri="{9D8B030D-6E8A-4147-A177-3AD203B41FA5}">
                      <a16:colId xmlns:a16="http://schemas.microsoft.com/office/drawing/2014/main" val="1041976654"/>
                    </a:ext>
                  </a:extLst>
                </a:gridCol>
                <a:gridCol w="520734">
                  <a:extLst>
                    <a:ext uri="{9D8B030D-6E8A-4147-A177-3AD203B41FA5}">
                      <a16:colId xmlns:a16="http://schemas.microsoft.com/office/drawing/2014/main" val="2619741853"/>
                    </a:ext>
                  </a:extLst>
                </a:gridCol>
                <a:gridCol w="520734">
                  <a:extLst>
                    <a:ext uri="{9D8B030D-6E8A-4147-A177-3AD203B41FA5}">
                      <a16:colId xmlns:a16="http://schemas.microsoft.com/office/drawing/2014/main" val="2413368145"/>
                    </a:ext>
                  </a:extLst>
                </a:gridCol>
                <a:gridCol w="701877">
                  <a:extLst>
                    <a:ext uri="{9D8B030D-6E8A-4147-A177-3AD203B41FA5}">
                      <a16:colId xmlns:a16="http://schemas.microsoft.com/office/drawing/2014/main" val="3775926587"/>
                    </a:ext>
                  </a:extLst>
                </a:gridCol>
                <a:gridCol w="704459">
                  <a:extLst>
                    <a:ext uri="{9D8B030D-6E8A-4147-A177-3AD203B41FA5}">
                      <a16:colId xmlns:a16="http://schemas.microsoft.com/office/drawing/2014/main" val="2285257980"/>
                    </a:ext>
                  </a:extLst>
                </a:gridCol>
                <a:gridCol w="519133">
                  <a:extLst>
                    <a:ext uri="{9D8B030D-6E8A-4147-A177-3AD203B41FA5}">
                      <a16:colId xmlns:a16="http://schemas.microsoft.com/office/drawing/2014/main" val="4119899246"/>
                    </a:ext>
                  </a:extLst>
                </a:gridCol>
                <a:gridCol w="491576">
                  <a:extLst>
                    <a:ext uri="{9D8B030D-6E8A-4147-A177-3AD203B41FA5}">
                      <a16:colId xmlns:a16="http://schemas.microsoft.com/office/drawing/2014/main" val="4027958546"/>
                    </a:ext>
                  </a:extLst>
                </a:gridCol>
              </a:tblGrid>
              <a:tr h="326985">
                <a:tc rowSpan="3">
                  <a:txBody>
                    <a:bodyPr/>
                    <a:lstStyle/>
                    <a:p>
                      <a:pPr algn="ctr"/>
                      <a:r>
                        <a:rPr lang="zh-TW" sz="160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學年度</a:t>
                      </a:r>
                      <a:r>
                        <a:rPr lang="en-US" sz="160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/</a:t>
                      </a:r>
                      <a:r>
                        <a:rPr lang="zh-TW" sz="160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學期</a:t>
                      </a:r>
                      <a:endParaRPr lang="zh-TW" sz="16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zh-TW" sz="160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系所</a:t>
                      </a:r>
                      <a:endParaRPr lang="zh-TW" sz="16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zh-TW" sz="160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教師</a:t>
                      </a:r>
                      <a:endParaRPr lang="zh-TW" sz="16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zh-TW" sz="160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適用起始年月日</a:t>
                      </a:r>
                      <a:endParaRPr lang="zh-TW" sz="16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zh-TW" sz="160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推動輪次</a:t>
                      </a:r>
                      <a:endParaRPr lang="zh-TW" sz="16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</a:rPr>
                        <a:t>當輪次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</a:rPr>
                        <a:t>前輪次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7242775"/>
                  </a:ext>
                </a:extLst>
              </a:tr>
              <a:tr h="32698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</a:rPr>
                        <a:t>採計期間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160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辦理情形</a:t>
                      </a:r>
                      <a:endParaRPr lang="zh-TW" sz="16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zh-TW" sz="1600" kern="10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已完成者</a:t>
                      </a:r>
                      <a:endParaRPr lang="zh-TW" sz="1600" kern="10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sz="2400" b="1" kern="100">
                          <a:solidFill>
                            <a:srgbClr val="FF0000"/>
                          </a:solidFill>
                          <a:effectLst/>
                        </a:rPr>
                        <a:t>採計期間</a:t>
                      </a:r>
                      <a:endParaRPr lang="zh-TW" sz="2400" b="1" kern="1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1600" kern="10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辦理情形</a:t>
                      </a:r>
                      <a:endParaRPr lang="zh-TW" sz="1600" kern="10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zh-TW" sz="1600" kern="10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已完成者</a:t>
                      </a:r>
                      <a:endParaRPr lang="zh-TW" sz="1600" kern="10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sz="1600" kern="10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未完成者</a:t>
                      </a:r>
                      <a:endParaRPr lang="zh-TW" sz="1600" kern="10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2429739"/>
                  </a:ext>
                </a:extLst>
              </a:tr>
              <a:tr h="122347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</a:rPr>
                        <a:t>起始年月日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</a:rPr>
                        <a:t>終止年月日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辦理形式</a:t>
                      </a:r>
                      <a:endParaRPr lang="zh-TW" sz="16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辦理成效</a:t>
                      </a:r>
                      <a:endParaRPr lang="zh-TW" sz="16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審核通過日期</a:t>
                      </a:r>
                      <a:endParaRPr lang="zh-TW" sz="16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審核採計天數</a:t>
                      </a:r>
                      <a:endParaRPr lang="zh-TW" sz="16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</a:rPr>
                        <a:t>起始年月日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終止年月日</a:t>
                      </a:r>
                      <a:endParaRPr lang="zh-TW" sz="16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辦理形式</a:t>
                      </a:r>
                      <a:endParaRPr lang="zh-TW" sz="16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辦理成效</a:t>
                      </a:r>
                      <a:endParaRPr lang="zh-TW" sz="16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審核通過日期</a:t>
                      </a:r>
                      <a:endParaRPr lang="zh-TW" sz="16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kern="10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審核採計天數</a:t>
                      </a:r>
                      <a:endParaRPr lang="zh-TW" sz="1600" kern="10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kern="10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未完成原因</a:t>
                      </a:r>
                      <a:endParaRPr lang="zh-TW" sz="1600" kern="10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預計完成</a:t>
                      </a:r>
                    </a:p>
                    <a:p>
                      <a:pPr algn="ctr"/>
                      <a:r>
                        <a:rPr lang="zh-TW" sz="160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年月日</a:t>
                      </a:r>
                      <a:endParaRPr lang="zh-TW" sz="16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1509141"/>
                  </a:ext>
                </a:extLst>
              </a:tr>
            </a:tbl>
          </a:graphicData>
        </a:graphic>
      </p:graphicFrame>
      <p:sp>
        <p:nvSpPr>
          <p:cNvPr id="6" name="文字版面配置區 5">
            <a:extLst>
              <a:ext uri="{FF2B5EF4-FFF2-40B4-BE49-F238E27FC236}">
                <a16:creationId xmlns:a16="http://schemas.microsoft.com/office/drawing/2014/main" id="{75F207E6-5560-4D45-9909-BC93FAA90E6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zh-TW" dirty="0"/>
              <a:t>01</a:t>
            </a:r>
            <a:endParaRPr lang="zh-TW" altLang="en-US" dirty="0"/>
          </a:p>
        </p:txBody>
      </p:sp>
      <p:sp>
        <p:nvSpPr>
          <p:cNvPr id="8" name="內容版面配置區 3">
            <a:extLst>
              <a:ext uri="{FF2B5EF4-FFF2-40B4-BE49-F238E27FC236}">
                <a16:creationId xmlns:a16="http://schemas.microsoft.com/office/drawing/2014/main" id="{18D4B11A-6B2D-4FA7-A0BD-DE7086EEDA41}"/>
              </a:ext>
            </a:extLst>
          </p:cNvPr>
          <p:cNvSpPr txBox="1">
            <a:spLocks/>
          </p:cNvSpPr>
          <p:nvPr/>
        </p:nvSpPr>
        <p:spPr>
          <a:xfrm>
            <a:off x="162565" y="2991217"/>
            <a:ext cx="11846559" cy="38667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584" indent="-228584" algn="l" defTabSz="914332" rtl="0" eaLnBrk="1" latinLnBrk="0" hangingPunct="1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u"/>
              <a:defRPr sz="2400" kern="1200" baseline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+mn-cs"/>
              </a:defRPr>
            </a:lvl1pPr>
            <a:lvl2pPr marL="685750" indent="-228584" algn="l" defTabSz="914332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+mn-cs"/>
              </a:defRPr>
            </a:lvl2pPr>
            <a:lvl3pPr marL="1142914" indent="-228584" algn="l" defTabSz="914332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+mn-cs"/>
              </a:defRPr>
            </a:lvl3pPr>
            <a:lvl4pPr marL="1600080" indent="-228584" algn="l" defTabSz="914332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+mn-cs"/>
              </a:defRPr>
            </a:lvl4pPr>
            <a:lvl5pPr marL="2057247" indent="-228584" algn="l" defTabSz="914332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+mn-cs"/>
              </a:defRPr>
            </a:lvl5pPr>
            <a:lvl6pPr marL="2514412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78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44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10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en-US" altLang="zh-TW" b="1" kern="100" dirty="0">
                <a:latin typeface="微軟正黑體" panose="020B0604030504040204" pitchFamily="34" charset="-120"/>
              </a:rPr>
              <a:t>【</a:t>
            </a:r>
            <a:r>
              <a:rPr lang="zh-TW" altLang="en-US" b="1" kern="100" dirty="0">
                <a:latin typeface="微軟正黑體" panose="020B0604030504040204" pitchFamily="34" charset="-120"/>
              </a:rPr>
              <a:t>補充定義</a:t>
            </a:r>
            <a:r>
              <a:rPr lang="en-US" altLang="zh-TW" b="1" kern="100" dirty="0">
                <a:latin typeface="微軟正黑體" panose="020B0604030504040204" pitchFamily="34" charset="-120"/>
              </a:rPr>
              <a:t>】</a:t>
            </a:r>
            <a:r>
              <a:rPr lang="zh-TW" altLang="en-US" b="1" kern="100" dirty="0">
                <a:latin typeface="微軟正黑體" panose="020B0604030504040204" pitchFamily="34" charset="-120"/>
              </a:rPr>
              <a:t>：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當輪次採計起始年月日、當輪次採計終止年月日、前輪次採計起始年月日</a:t>
            </a: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當輪次</a:t>
            </a:r>
            <a:r>
              <a:rPr lang="zh-TW" altLang="en-US" b="1" kern="100" dirty="0">
                <a:latin typeface="微軟正黑體" panose="020B0604030504040204" pitchFamily="34" charset="-120"/>
              </a:rPr>
              <a:t>採計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起始</a:t>
            </a:r>
            <a:r>
              <a:rPr lang="zh-TW" altLang="en-US" b="1" kern="100" dirty="0">
                <a:latin typeface="微軟正黑體" panose="020B0604030504040204" pitchFamily="34" charset="-120"/>
              </a:rPr>
              <a:t>年月日</a:t>
            </a:r>
            <a:r>
              <a:rPr lang="zh-TW" altLang="en-US" kern="100" dirty="0">
                <a:latin typeface="微軟正黑體" panose="020B0604030504040204" pitchFamily="34" charset="-120"/>
              </a:rPr>
              <a:t>：若推動輪次欄位為「</a:t>
            </a:r>
            <a:r>
              <a:rPr lang="en-US" altLang="zh-TW" kern="100" dirty="0">
                <a:latin typeface="微軟正黑體" panose="020B0604030504040204" pitchFamily="34" charset="-120"/>
              </a:rPr>
              <a:t>1</a:t>
            </a:r>
            <a:r>
              <a:rPr lang="zh-TW" altLang="en-US" kern="100" dirty="0">
                <a:latin typeface="微軟正黑體" panose="020B0604030504040204" pitchFamily="34" charset="-120"/>
              </a:rPr>
              <a:t>」，「當輪次採計起始年月日」需與「適用起始年月日」相同。</a:t>
            </a: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當輪次</a:t>
            </a:r>
            <a:r>
              <a:rPr lang="zh-TW" altLang="en-US" b="1" kern="100" dirty="0">
                <a:latin typeface="微軟正黑體" panose="020B0604030504040204" pitchFamily="34" charset="-120"/>
              </a:rPr>
              <a:t>採計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終止</a:t>
            </a:r>
            <a:r>
              <a:rPr lang="zh-TW" altLang="en-US" b="1" kern="100" dirty="0">
                <a:latin typeface="微軟正黑體" panose="020B0604030504040204" pitchFamily="34" charset="-120"/>
              </a:rPr>
              <a:t>年月日</a:t>
            </a:r>
            <a:r>
              <a:rPr lang="zh-TW" altLang="en-US" kern="100" dirty="0">
                <a:latin typeface="微軟正黑體" panose="020B0604030504040204" pitchFamily="34" charset="-120"/>
              </a:rPr>
              <a:t>：「當輪次採計終止年月日」不得早於表冊調查基準日（本期為</a:t>
            </a:r>
            <a:r>
              <a:rPr lang="en-US" altLang="zh-TW" kern="100" dirty="0">
                <a:latin typeface="微軟正黑體" panose="020B0604030504040204" pitchFamily="34" charset="-120"/>
              </a:rPr>
              <a:t>2024/3/15</a:t>
            </a:r>
            <a:r>
              <a:rPr lang="zh-TW" altLang="en-US" kern="100" dirty="0">
                <a:latin typeface="微軟正黑體" panose="020B0604030504040204" pitchFamily="34" charset="-120"/>
              </a:rPr>
              <a:t>）。</a:t>
            </a: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前輪次</a:t>
            </a:r>
            <a:r>
              <a:rPr lang="zh-TW" altLang="en-US" b="1" kern="100" dirty="0">
                <a:latin typeface="微軟正黑體" panose="020B0604030504040204" pitchFamily="34" charset="-120"/>
              </a:rPr>
              <a:t>採計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起始</a:t>
            </a:r>
            <a:r>
              <a:rPr lang="zh-TW" altLang="en-US" b="1" kern="100" dirty="0">
                <a:latin typeface="微軟正黑體" panose="020B0604030504040204" pitchFamily="34" charset="-120"/>
              </a:rPr>
              <a:t>年月日</a:t>
            </a:r>
            <a:r>
              <a:rPr lang="zh-TW" altLang="en-US" kern="100" dirty="0">
                <a:latin typeface="微軟正黑體" panose="020B0604030504040204" pitchFamily="34" charset="-120"/>
              </a:rPr>
              <a:t>：若推動輪次欄位為「</a:t>
            </a:r>
            <a:r>
              <a:rPr lang="en-US" altLang="zh-TW" kern="100" dirty="0">
                <a:latin typeface="微軟正黑體" panose="020B0604030504040204" pitchFamily="34" charset="-120"/>
              </a:rPr>
              <a:t>2</a:t>
            </a:r>
            <a:r>
              <a:rPr lang="zh-TW" altLang="en-US" kern="100" dirty="0">
                <a:latin typeface="微軟正黑體" panose="020B0604030504040204" pitchFamily="34" charset="-120"/>
              </a:rPr>
              <a:t>」，「前輪次採計起始年月日」需與「適用起始年月日」相同。</a:t>
            </a:r>
            <a:endParaRPr lang="en-US" altLang="zh-TW" kern="100" dirty="0">
              <a:latin typeface="微軟正黑體" panose="020B0604030504040204" pitchFamily="34" charset="-120"/>
            </a:endParaRPr>
          </a:p>
          <a:p>
            <a:pPr marL="0" indent="0" algn="r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zh-TW" altLang="zh-TW" sz="1800" kern="100" dirty="0">
                <a:latin typeface="微軟正黑體" panose="020B0604030504040204" pitchFamily="34" charset="-120"/>
              </a:rPr>
              <a:t>【</a:t>
            </a:r>
            <a:r>
              <a:rPr lang="en-US" altLang="zh-TW" sz="1800" kern="100" dirty="0">
                <a:latin typeface="微軟正黑體" panose="020B0604030504040204" pitchFamily="34" charset="-120"/>
              </a:rPr>
              <a:t>113</a:t>
            </a:r>
            <a:r>
              <a:rPr lang="zh-TW" altLang="zh-TW" sz="1800" kern="100" dirty="0">
                <a:latin typeface="微軟正黑體" panose="020B0604030504040204" pitchFamily="34" charset="-120"/>
              </a:rPr>
              <a:t>年</a:t>
            </a:r>
            <a:r>
              <a:rPr lang="en-US" altLang="zh-TW" sz="1800" kern="100" dirty="0">
                <a:latin typeface="微軟正黑體" panose="020B0604030504040204" pitchFamily="34" charset="-120"/>
              </a:rPr>
              <a:t>03</a:t>
            </a:r>
            <a:r>
              <a:rPr lang="zh-TW" altLang="zh-TW" sz="1800" kern="100" dirty="0">
                <a:latin typeface="微軟正黑體" panose="020B0604030504040204" pitchFamily="34" charset="-120"/>
              </a:rPr>
              <a:t>月「</a:t>
            </a:r>
            <a:r>
              <a:rPr lang="zh-TW" altLang="en-US" sz="1800" kern="100" dirty="0">
                <a:latin typeface="微軟正黑體" panose="020B0604030504040204" pitchFamily="34" charset="-120"/>
              </a:rPr>
              <a:t>技職司</a:t>
            </a:r>
            <a:r>
              <a:rPr lang="zh-TW" altLang="zh-TW" sz="1800" kern="100" dirty="0">
                <a:latin typeface="微軟正黑體" panose="020B0604030504040204" pitchFamily="34" charset="-120"/>
              </a:rPr>
              <a:t>」</a:t>
            </a:r>
            <a:r>
              <a:rPr lang="zh-TW" altLang="en-US" sz="1800" kern="100" dirty="0">
                <a:latin typeface="微軟正黑體" panose="020B0604030504040204" pitchFamily="34" charset="-120"/>
              </a:rPr>
              <a:t>補充定義</a:t>
            </a:r>
            <a:r>
              <a:rPr lang="zh-TW" altLang="zh-TW" sz="1800" kern="100" dirty="0">
                <a:latin typeface="微軟正黑體" panose="020B0604030504040204" pitchFamily="34" charset="-120"/>
              </a:rPr>
              <a:t>】</a:t>
            </a:r>
            <a:endParaRPr lang="zh-TW" altLang="zh-TW" sz="1800" kern="100" dirty="0">
              <a:latin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5212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82639CD-2F76-42CA-94E8-40BFC64F2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表</a:t>
            </a:r>
            <a:r>
              <a:rPr lang="en-US" altLang="zh-TW" dirty="0"/>
              <a:t>3-5 </a:t>
            </a:r>
            <a:r>
              <a:rPr lang="zh-TW" altLang="en-US" dirty="0"/>
              <a:t>實際開課結構統計表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183F578F-81F1-41BF-AC83-6CA63FB43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11</a:t>
            </a:fld>
            <a:endParaRPr lang="zh-TW" altLang="en-US"/>
          </a:p>
        </p:txBody>
      </p:sp>
      <p:graphicFrame>
        <p:nvGraphicFramePr>
          <p:cNvPr id="7" name="內容版面配置區 6">
            <a:extLst>
              <a:ext uri="{FF2B5EF4-FFF2-40B4-BE49-F238E27FC236}">
                <a16:creationId xmlns:a16="http://schemas.microsoft.com/office/drawing/2014/main" id="{F0212EED-F47B-4D36-931C-DD574DB6DB93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207688577"/>
              </p:ext>
            </p:extLst>
          </p:nvPr>
        </p:nvGraphicFramePr>
        <p:xfrm>
          <a:off x="162565" y="904671"/>
          <a:ext cx="11861491" cy="19844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7832">
                  <a:extLst>
                    <a:ext uri="{9D8B030D-6E8A-4147-A177-3AD203B41FA5}">
                      <a16:colId xmlns:a16="http://schemas.microsoft.com/office/drawing/2014/main" val="2245770083"/>
                    </a:ext>
                  </a:extLst>
                </a:gridCol>
                <a:gridCol w="540961">
                  <a:extLst>
                    <a:ext uri="{9D8B030D-6E8A-4147-A177-3AD203B41FA5}">
                      <a16:colId xmlns:a16="http://schemas.microsoft.com/office/drawing/2014/main" val="3786525045"/>
                    </a:ext>
                  </a:extLst>
                </a:gridCol>
                <a:gridCol w="540961">
                  <a:extLst>
                    <a:ext uri="{9D8B030D-6E8A-4147-A177-3AD203B41FA5}">
                      <a16:colId xmlns:a16="http://schemas.microsoft.com/office/drawing/2014/main" val="4100606174"/>
                    </a:ext>
                  </a:extLst>
                </a:gridCol>
                <a:gridCol w="540961">
                  <a:extLst>
                    <a:ext uri="{9D8B030D-6E8A-4147-A177-3AD203B41FA5}">
                      <a16:colId xmlns:a16="http://schemas.microsoft.com/office/drawing/2014/main" val="72738549"/>
                    </a:ext>
                  </a:extLst>
                </a:gridCol>
                <a:gridCol w="540961">
                  <a:extLst>
                    <a:ext uri="{9D8B030D-6E8A-4147-A177-3AD203B41FA5}">
                      <a16:colId xmlns:a16="http://schemas.microsoft.com/office/drawing/2014/main" val="2264308149"/>
                    </a:ext>
                  </a:extLst>
                </a:gridCol>
                <a:gridCol w="540961">
                  <a:extLst>
                    <a:ext uri="{9D8B030D-6E8A-4147-A177-3AD203B41FA5}">
                      <a16:colId xmlns:a16="http://schemas.microsoft.com/office/drawing/2014/main" val="1603173141"/>
                    </a:ext>
                  </a:extLst>
                </a:gridCol>
                <a:gridCol w="540961">
                  <a:extLst>
                    <a:ext uri="{9D8B030D-6E8A-4147-A177-3AD203B41FA5}">
                      <a16:colId xmlns:a16="http://schemas.microsoft.com/office/drawing/2014/main" val="915441151"/>
                    </a:ext>
                  </a:extLst>
                </a:gridCol>
                <a:gridCol w="540961">
                  <a:extLst>
                    <a:ext uri="{9D8B030D-6E8A-4147-A177-3AD203B41FA5}">
                      <a16:colId xmlns:a16="http://schemas.microsoft.com/office/drawing/2014/main" val="2390473832"/>
                    </a:ext>
                  </a:extLst>
                </a:gridCol>
                <a:gridCol w="540961">
                  <a:extLst>
                    <a:ext uri="{9D8B030D-6E8A-4147-A177-3AD203B41FA5}">
                      <a16:colId xmlns:a16="http://schemas.microsoft.com/office/drawing/2014/main" val="4252918620"/>
                    </a:ext>
                  </a:extLst>
                </a:gridCol>
                <a:gridCol w="714426">
                  <a:extLst>
                    <a:ext uri="{9D8B030D-6E8A-4147-A177-3AD203B41FA5}">
                      <a16:colId xmlns:a16="http://schemas.microsoft.com/office/drawing/2014/main" val="1148925795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958498595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4129329270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927071384"/>
                    </a:ext>
                  </a:extLst>
                </a:gridCol>
                <a:gridCol w="819048">
                  <a:extLst>
                    <a:ext uri="{9D8B030D-6E8A-4147-A177-3AD203B41FA5}">
                      <a16:colId xmlns:a16="http://schemas.microsoft.com/office/drawing/2014/main" val="1107541640"/>
                    </a:ext>
                  </a:extLst>
                </a:gridCol>
                <a:gridCol w="632298">
                  <a:extLst>
                    <a:ext uri="{9D8B030D-6E8A-4147-A177-3AD203B41FA5}">
                      <a16:colId xmlns:a16="http://schemas.microsoft.com/office/drawing/2014/main" val="3113954621"/>
                    </a:ext>
                  </a:extLst>
                </a:gridCol>
                <a:gridCol w="535249">
                  <a:extLst>
                    <a:ext uri="{9D8B030D-6E8A-4147-A177-3AD203B41FA5}">
                      <a16:colId xmlns:a16="http://schemas.microsoft.com/office/drawing/2014/main" val="2542992055"/>
                    </a:ext>
                  </a:extLst>
                </a:gridCol>
                <a:gridCol w="688453">
                  <a:extLst>
                    <a:ext uri="{9D8B030D-6E8A-4147-A177-3AD203B41FA5}">
                      <a16:colId xmlns:a16="http://schemas.microsoft.com/office/drawing/2014/main" val="367841962"/>
                    </a:ext>
                  </a:extLst>
                </a:gridCol>
                <a:gridCol w="807452">
                  <a:extLst>
                    <a:ext uri="{9D8B030D-6E8A-4147-A177-3AD203B41FA5}">
                      <a16:colId xmlns:a16="http://schemas.microsoft.com/office/drawing/2014/main" val="4251115884"/>
                    </a:ext>
                  </a:extLst>
                </a:gridCol>
                <a:gridCol w="939045">
                  <a:extLst>
                    <a:ext uri="{9D8B030D-6E8A-4147-A177-3AD203B41FA5}">
                      <a16:colId xmlns:a16="http://schemas.microsoft.com/office/drawing/2014/main" val="1761842900"/>
                    </a:ext>
                  </a:extLst>
                </a:gridCol>
              </a:tblGrid>
              <a:tr h="1984443">
                <a:tc>
                  <a:txBody>
                    <a:bodyPr/>
                    <a:lstStyle/>
                    <a:p>
                      <a:pPr algn="ctr"/>
                      <a:r>
                        <a:rPr lang="zh-TW" sz="160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學年度</a:t>
                      </a:r>
                      <a:r>
                        <a:rPr lang="en-US" sz="160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/</a:t>
                      </a:r>
                      <a:endParaRPr lang="zh-TW" sz="16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</a:endParaRPr>
                    </a:p>
                    <a:p>
                      <a:pPr algn="ctr"/>
                      <a:r>
                        <a:rPr lang="zh-TW" sz="160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學期</a:t>
                      </a:r>
                      <a:endParaRPr lang="zh-TW" sz="16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當期</a:t>
                      </a:r>
                    </a:p>
                    <a:p>
                      <a:pPr algn="ctr"/>
                      <a:r>
                        <a:rPr lang="zh-TW" sz="160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課號</a:t>
                      </a:r>
                      <a:endParaRPr lang="zh-TW" sz="16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ker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課程名稱</a:t>
                      </a:r>
                      <a:endParaRPr lang="zh-TW" sz="1600" kern="10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ker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開課系所</a:t>
                      </a:r>
                      <a:endParaRPr lang="zh-TW" sz="1600" kern="10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kern="10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開課學制</a:t>
                      </a:r>
                      <a:endParaRPr lang="zh-TW" sz="1600" kern="10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科目類別</a:t>
                      </a:r>
                      <a:endParaRPr lang="zh-TW" sz="16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kern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修別</a:t>
                      </a:r>
                      <a:endParaRPr lang="zh-TW" sz="16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kern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課程時數</a:t>
                      </a:r>
                      <a:endParaRPr lang="zh-TW" sz="16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kern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實習時數</a:t>
                      </a:r>
                      <a:endParaRPr lang="zh-TW" sz="16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開課</a:t>
                      </a:r>
                      <a:br>
                        <a:rPr lang="en-US" sz="160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</a:br>
                      <a:r>
                        <a:rPr lang="zh-TW" sz="160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學分數</a:t>
                      </a:r>
                      <a:endParaRPr lang="zh-TW" sz="16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kern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授課教師</a:t>
                      </a:r>
                      <a:endParaRPr lang="zh-TW" sz="16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kern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授課</a:t>
                      </a:r>
                      <a:br>
                        <a:rPr lang="en-US" sz="1600" kern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</a:br>
                      <a:r>
                        <a:rPr lang="zh-TW" sz="1600" kern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時數</a:t>
                      </a:r>
                      <a:endParaRPr lang="zh-TW" sz="16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kern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修課</a:t>
                      </a:r>
                      <a:br>
                        <a:rPr lang="en-US" sz="1600" kern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</a:br>
                      <a:r>
                        <a:rPr lang="zh-TW" sz="1600" kern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人數</a:t>
                      </a:r>
                      <a:endParaRPr lang="zh-TW" sz="16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主要授課語言</a:t>
                      </a:r>
                      <a:endParaRPr lang="zh-TW" sz="16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kern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畢業班課程</a:t>
                      </a:r>
                      <a:endParaRPr lang="zh-TW" sz="16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寒暑別</a:t>
                      </a:r>
                      <a:endParaRPr lang="zh-TW" sz="16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全程使用外語</a:t>
                      </a:r>
                      <a:endParaRPr lang="zh-TW" sz="16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是否符合專業英語課程</a:t>
                      </a:r>
                      <a:endParaRPr lang="zh-TW" sz="16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b="1" kern="0" dirty="0">
                          <a:solidFill>
                            <a:srgbClr val="FF0000"/>
                          </a:solidFill>
                          <a:effectLst/>
                        </a:rPr>
                        <a:t>課程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zh-TW" sz="2400" b="1" kern="0" dirty="0">
                          <a:solidFill>
                            <a:srgbClr val="FF0000"/>
                          </a:solidFill>
                          <a:effectLst/>
                        </a:rPr>
                        <a:t>類別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6442174"/>
                  </a:ext>
                </a:extLst>
              </a:tr>
            </a:tbl>
          </a:graphicData>
        </a:graphic>
      </p:graphicFrame>
      <p:sp>
        <p:nvSpPr>
          <p:cNvPr id="6" name="文字版面配置區 5">
            <a:extLst>
              <a:ext uri="{FF2B5EF4-FFF2-40B4-BE49-F238E27FC236}">
                <a16:creationId xmlns:a16="http://schemas.microsoft.com/office/drawing/2014/main" id="{488961E2-8CC3-4161-ABA6-B238C08AB20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zh-TW" dirty="0"/>
              <a:t>02</a:t>
            </a:r>
            <a:endParaRPr lang="zh-TW" altLang="en-US" dirty="0"/>
          </a:p>
        </p:txBody>
      </p:sp>
      <p:sp>
        <p:nvSpPr>
          <p:cNvPr id="8" name="內容版面配置區 3">
            <a:extLst>
              <a:ext uri="{FF2B5EF4-FFF2-40B4-BE49-F238E27FC236}">
                <a16:creationId xmlns:a16="http://schemas.microsoft.com/office/drawing/2014/main" id="{443E9492-0A71-428C-B715-939CBEAA272C}"/>
              </a:ext>
            </a:extLst>
          </p:cNvPr>
          <p:cNvSpPr txBox="1">
            <a:spLocks noGrp="1"/>
          </p:cNvSpPr>
          <p:nvPr>
            <p:ph sz="quarter" idx="14"/>
          </p:nvPr>
        </p:nvSpPr>
        <p:spPr>
          <a:xfrm>
            <a:off x="161925" y="3073940"/>
            <a:ext cx="11847513" cy="37840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584" indent="-228584" algn="l" defTabSz="914332" rtl="0" eaLnBrk="1" latinLnBrk="0" hangingPunct="1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u"/>
              <a:defRPr sz="2400" kern="1200" baseline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+mn-cs"/>
              </a:defRPr>
            </a:lvl1pPr>
            <a:lvl2pPr marL="685750" indent="-228584" algn="l" defTabSz="914332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+mn-cs"/>
              </a:defRPr>
            </a:lvl2pPr>
            <a:lvl3pPr marL="1142914" indent="-228584" algn="l" defTabSz="914332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+mn-cs"/>
              </a:defRPr>
            </a:lvl3pPr>
            <a:lvl4pPr marL="1600080" indent="-228584" algn="l" defTabSz="914332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+mn-cs"/>
              </a:defRPr>
            </a:lvl4pPr>
            <a:lvl5pPr marL="2057247" indent="-228584" algn="l" defTabSz="914332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+mn-cs"/>
              </a:defRPr>
            </a:lvl5pPr>
            <a:lvl6pPr marL="2514412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78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44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10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en-US" altLang="zh-TW" b="1" kern="100" dirty="0">
                <a:latin typeface="微軟正黑體" panose="020B0604030504040204" pitchFamily="34" charset="-120"/>
              </a:rPr>
              <a:t>【</a:t>
            </a:r>
            <a:r>
              <a:rPr lang="zh-TW" altLang="en-US" b="1" kern="100" dirty="0">
                <a:latin typeface="微軟正黑體" panose="020B0604030504040204" pitchFamily="34" charset="-120"/>
              </a:rPr>
              <a:t>刪除選項</a:t>
            </a:r>
            <a:r>
              <a:rPr lang="en-US" altLang="zh-TW" b="1" kern="100" dirty="0">
                <a:latin typeface="微軟正黑體" panose="020B0604030504040204" pitchFamily="34" charset="-120"/>
              </a:rPr>
              <a:t>】</a:t>
            </a:r>
            <a:r>
              <a:rPr lang="zh-TW" altLang="en-US" b="1" kern="100" dirty="0">
                <a:latin typeface="微軟正黑體" panose="020B0604030504040204" pitchFamily="34" charset="-120"/>
              </a:rPr>
              <a:t>：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課程類別</a:t>
            </a:r>
            <a:r>
              <a:rPr lang="en-US" altLang="zh-TW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-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「五專產業核心技能培育課程計畫」</a:t>
            </a: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kern="100" dirty="0">
                <a:latin typeface="微軟正黑體" panose="020B0604030504040204" pitchFamily="34" charset="-120"/>
              </a:rPr>
              <a:t>自</a:t>
            </a:r>
            <a:r>
              <a:rPr lang="en-US" altLang="zh-TW" kern="100" dirty="0">
                <a:latin typeface="微軟正黑體" panose="020B0604030504040204" pitchFamily="34" charset="-120"/>
              </a:rPr>
              <a:t>113</a:t>
            </a:r>
            <a:r>
              <a:rPr lang="zh-TW" altLang="en-US" kern="100" dirty="0">
                <a:latin typeface="微軟正黑體" panose="020B0604030504040204" pitchFamily="34" charset="-120"/>
              </a:rPr>
              <a:t>年</a:t>
            </a:r>
            <a:r>
              <a:rPr lang="en-US" altLang="zh-TW" kern="100" dirty="0">
                <a:latin typeface="微軟正黑體" panose="020B0604030504040204" pitchFamily="34" charset="-120"/>
              </a:rPr>
              <a:t>03</a:t>
            </a:r>
            <a:r>
              <a:rPr lang="zh-TW" altLang="en-US" kern="100" dirty="0">
                <a:latin typeface="微軟正黑體" panose="020B0604030504040204" pitchFamily="34" charset="-120"/>
              </a:rPr>
              <a:t>月起，刪除課程類別</a:t>
            </a:r>
            <a:r>
              <a:rPr lang="en-US" altLang="zh-TW" kern="100" dirty="0">
                <a:latin typeface="微軟正黑體" panose="020B0604030504040204" pitchFamily="34" charset="-120"/>
              </a:rPr>
              <a:t>-</a:t>
            </a:r>
            <a:r>
              <a:rPr lang="zh-TW" altLang="en-US" kern="100" dirty="0">
                <a:latin typeface="微軟正黑體" panose="020B0604030504040204" pitchFamily="34" charset="-120"/>
              </a:rPr>
              <a:t>「五專產業核心技能培育課程計畫」之選項。</a:t>
            </a: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endParaRPr lang="en-US" altLang="zh-TW" kern="100" dirty="0">
              <a:latin typeface="微軟正黑體" panose="020B0604030504040204" pitchFamily="34" charset="-120"/>
            </a:endParaRP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endParaRPr lang="en-US" altLang="zh-TW" sz="1800" kern="100" dirty="0">
              <a:latin typeface="微軟正黑體" panose="020B0604030504040204" pitchFamily="34" charset="-120"/>
            </a:endParaRP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endParaRPr lang="en-US" altLang="zh-TW" sz="1800" kern="100" dirty="0">
              <a:latin typeface="微軟正黑體" panose="020B0604030504040204" pitchFamily="34" charset="-120"/>
            </a:endParaRP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endParaRPr lang="en-US" altLang="zh-TW" sz="1800" kern="100" dirty="0">
              <a:latin typeface="微軟正黑體" panose="020B0604030504040204" pitchFamily="34" charset="-120"/>
            </a:endParaRP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endParaRPr lang="en-US" altLang="zh-TW" sz="1800" kern="100" dirty="0">
              <a:latin typeface="微軟正黑體" panose="020B0604030504040204" pitchFamily="34" charset="-120"/>
            </a:endParaRPr>
          </a:p>
          <a:p>
            <a:pPr marL="0" indent="0" algn="r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zh-TW" altLang="zh-TW" sz="1800" kern="100" dirty="0">
                <a:latin typeface="微軟正黑體" panose="020B0604030504040204" pitchFamily="34" charset="-120"/>
              </a:rPr>
              <a:t>【</a:t>
            </a:r>
            <a:r>
              <a:rPr lang="en-US" altLang="zh-TW" sz="1800" kern="100" dirty="0">
                <a:latin typeface="微軟正黑體" panose="020B0604030504040204" pitchFamily="34" charset="-120"/>
              </a:rPr>
              <a:t>113</a:t>
            </a:r>
            <a:r>
              <a:rPr lang="zh-TW" altLang="zh-TW" sz="1800" kern="100" dirty="0">
                <a:latin typeface="微軟正黑體" panose="020B0604030504040204" pitchFamily="34" charset="-120"/>
              </a:rPr>
              <a:t>年</a:t>
            </a:r>
            <a:r>
              <a:rPr lang="en-US" altLang="zh-TW" sz="1800" kern="100" dirty="0">
                <a:latin typeface="微軟正黑體" panose="020B0604030504040204" pitchFamily="34" charset="-120"/>
              </a:rPr>
              <a:t>03</a:t>
            </a:r>
            <a:r>
              <a:rPr lang="zh-TW" altLang="zh-TW" sz="1800" kern="100" dirty="0">
                <a:latin typeface="微軟正黑體" panose="020B0604030504040204" pitchFamily="34" charset="-120"/>
              </a:rPr>
              <a:t>月「</a:t>
            </a:r>
            <a:r>
              <a:rPr lang="zh-TW" altLang="en-US" sz="1800" kern="100" dirty="0">
                <a:latin typeface="微軟正黑體" panose="020B0604030504040204" pitchFamily="34" charset="-120"/>
              </a:rPr>
              <a:t>技職司</a:t>
            </a:r>
            <a:r>
              <a:rPr lang="zh-TW" altLang="zh-TW" sz="1800" kern="100" dirty="0">
                <a:latin typeface="微軟正黑體" panose="020B0604030504040204" pitchFamily="34" charset="-120"/>
              </a:rPr>
              <a:t>」</a:t>
            </a:r>
            <a:r>
              <a:rPr lang="zh-TW" altLang="en-US" sz="1800" kern="100" dirty="0">
                <a:latin typeface="微軟正黑體" panose="020B0604030504040204" pitchFamily="34" charset="-120"/>
              </a:rPr>
              <a:t>刪除選項</a:t>
            </a:r>
            <a:r>
              <a:rPr lang="zh-TW" altLang="zh-TW" sz="1800" kern="100" dirty="0">
                <a:latin typeface="微軟正黑體" panose="020B0604030504040204" pitchFamily="34" charset="-120"/>
              </a:rPr>
              <a:t>】</a:t>
            </a:r>
            <a:endParaRPr lang="zh-TW" altLang="zh-TW" sz="1800" kern="100" dirty="0">
              <a:latin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7433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2141BF1-6A5C-43BB-B2F9-B07DE6996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表</a:t>
            </a:r>
            <a:r>
              <a:rPr lang="en-US" altLang="zh-TW" dirty="0"/>
              <a:t>4-2 </a:t>
            </a:r>
            <a:r>
              <a:rPr lang="zh-TW" altLang="en-US" dirty="0"/>
              <a:t>各年級實際在學學生人數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6A4C289C-5470-4724-81C3-0BCA90F39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12</a:t>
            </a:fld>
            <a:endParaRPr lang="zh-TW" altLang="en-US"/>
          </a:p>
        </p:txBody>
      </p:sp>
      <p:graphicFrame>
        <p:nvGraphicFramePr>
          <p:cNvPr id="7" name="內容版面配置區 6">
            <a:extLst>
              <a:ext uri="{FF2B5EF4-FFF2-40B4-BE49-F238E27FC236}">
                <a16:creationId xmlns:a16="http://schemas.microsoft.com/office/drawing/2014/main" id="{C5CC895E-D8A4-45EF-8C30-4B7AC5ACBCDA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432162058"/>
              </p:ext>
            </p:extLst>
          </p:nvPr>
        </p:nvGraphicFramePr>
        <p:xfrm>
          <a:off x="162566" y="914400"/>
          <a:ext cx="11846558" cy="1087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4426">
                  <a:extLst>
                    <a:ext uri="{9D8B030D-6E8A-4147-A177-3AD203B41FA5}">
                      <a16:colId xmlns:a16="http://schemas.microsoft.com/office/drawing/2014/main" val="3831514655"/>
                    </a:ext>
                  </a:extLst>
                </a:gridCol>
                <a:gridCol w="704426">
                  <a:extLst>
                    <a:ext uri="{9D8B030D-6E8A-4147-A177-3AD203B41FA5}">
                      <a16:colId xmlns:a16="http://schemas.microsoft.com/office/drawing/2014/main" val="2969359780"/>
                    </a:ext>
                  </a:extLst>
                </a:gridCol>
                <a:gridCol w="704426">
                  <a:extLst>
                    <a:ext uri="{9D8B030D-6E8A-4147-A177-3AD203B41FA5}">
                      <a16:colId xmlns:a16="http://schemas.microsoft.com/office/drawing/2014/main" val="2894975721"/>
                    </a:ext>
                  </a:extLst>
                </a:gridCol>
                <a:gridCol w="704426">
                  <a:extLst>
                    <a:ext uri="{9D8B030D-6E8A-4147-A177-3AD203B41FA5}">
                      <a16:colId xmlns:a16="http://schemas.microsoft.com/office/drawing/2014/main" val="616935443"/>
                    </a:ext>
                  </a:extLst>
                </a:gridCol>
                <a:gridCol w="704426">
                  <a:extLst>
                    <a:ext uri="{9D8B030D-6E8A-4147-A177-3AD203B41FA5}">
                      <a16:colId xmlns:a16="http://schemas.microsoft.com/office/drawing/2014/main" val="782704688"/>
                    </a:ext>
                  </a:extLst>
                </a:gridCol>
                <a:gridCol w="704426">
                  <a:extLst>
                    <a:ext uri="{9D8B030D-6E8A-4147-A177-3AD203B41FA5}">
                      <a16:colId xmlns:a16="http://schemas.microsoft.com/office/drawing/2014/main" val="2415469116"/>
                    </a:ext>
                  </a:extLst>
                </a:gridCol>
                <a:gridCol w="5527038">
                  <a:extLst>
                    <a:ext uri="{9D8B030D-6E8A-4147-A177-3AD203B41FA5}">
                      <a16:colId xmlns:a16="http://schemas.microsoft.com/office/drawing/2014/main" val="3521882285"/>
                    </a:ext>
                  </a:extLst>
                </a:gridCol>
                <a:gridCol w="1046482">
                  <a:extLst>
                    <a:ext uri="{9D8B030D-6E8A-4147-A177-3AD203B41FA5}">
                      <a16:colId xmlns:a16="http://schemas.microsoft.com/office/drawing/2014/main" val="1013155215"/>
                    </a:ext>
                  </a:extLst>
                </a:gridCol>
                <a:gridCol w="1046482">
                  <a:extLst>
                    <a:ext uri="{9D8B030D-6E8A-4147-A177-3AD203B41FA5}">
                      <a16:colId xmlns:a16="http://schemas.microsoft.com/office/drawing/2014/main" val="963838258"/>
                    </a:ext>
                  </a:extLst>
                </a:gridCol>
              </a:tblGrid>
              <a:tr h="543560">
                <a:tc rowSpan="2">
                  <a:txBody>
                    <a:bodyPr/>
                    <a:lstStyle/>
                    <a:p>
                      <a:pPr algn="ctr"/>
                      <a:r>
                        <a:rPr lang="zh-TW" sz="1600" b="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學年度</a:t>
                      </a:r>
                      <a:r>
                        <a:rPr lang="en-US" sz="1600" b="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/</a:t>
                      </a:r>
                      <a:r>
                        <a:rPr lang="zh-TW" sz="1600" b="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學期</a:t>
                      </a:r>
                      <a:endParaRPr lang="zh-TW" sz="1600" b="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1600" b="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學院</a:t>
                      </a:r>
                      <a:endParaRPr lang="zh-TW" sz="1600" b="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1600" b="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系所</a:t>
                      </a:r>
                      <a:endParaRPr lang="zh-TW" sz="1600" b="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1600" b="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學制</a:t>
                      </a:r>
                      <a:endParaRPr lang="zh-TW" sz="1600" b="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1600" b="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年級</a:t>
                      </a:r>
                      <a:endParaRPr lang="zh-TW" sz="1600" b="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1600" b="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班級數</a:t>
                      </a:r>
                      <a:endParaRPr lang="zh-TW" sz="1600" b="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1" strike="sngStrike" kern="100" dirty="0">
                          <a:solidFill>
                            <a:srgbClr val="FF0000"/>
                          </a:solidFill>
                          <a:effectLst/>
                        </a:rPr>
                        <a:t>是否為農林漁牧或工業領域類科系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sz="1600" b="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正式學籍之在學學生</a:t>
                      </a:r>
                      <a:endParaRPr lang="zh-TW" sz="1600" b="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2162595"/>
                  </a:ext>
                </a:extLst>
              </a:tr>
              <a:tr h="54356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b="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男</a:t>
                      </a:r>
                      <a:endParaRPr lang="zh-TW" sz="1600" b="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b="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女</a:t>
                      </a:r>
                      <a:endParaRPr lang="zh-TW" sz="1600" b="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7655898"/>
                  </a:ext>
                </a:extLst>
              </a:tr>
            </a:tbl>
          </a:graphicData>
        </a:graphic>
      </p:graphicFrame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E10528A3-C328-4C07-B69D-EA0AB1C19ED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62566" y="2113487"/>
            <a:ext cx="11846559" cy="4744521"/>
          </a:xfrm>
        </p:spPr>
        <p:txBody>
          <a:bodyPr/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en-US" altLang="zh-TW" b="1" kern="100" dirty="0">
                <a:latin typeface="微軟正黑體" panose="020B0604030504040204" pitchFamily="34" charset="-120"/>
              </a:rPr>
              <a:t>【</a:t>
            </a:r>
            <a:r>
              <a:rPr lang="zh-TW" altLang="en-US" b="1" kern="100" dirty="0">
                <a:latin typeface="微軟正黑體" panose="020B0604030504040204" pitchFamily="34" charset="-120"/>
              </a:rPr>
              <a:t>刪除欄位</a:t>
            </a:r>
            <a:r>
              <a:rPr lang="en-US" altLang="zh-TW" b="1" kern="100" dirty="0">
                <a:latin typeface="微軟正黑體" panose="020B0604030504040204" pitchFamily="34" charset="-120"/>
              </a:rPr>
              <a:t>】</a:t>
            </a:r>
            <a:r>
              <a:rPr lang="zh-TW" altLang="en-US" b="1" kern="100" dirty="0">
                <a:latin typeface="微軟正黑體" panose="020B0604030504040204" pitchFamily="34" charset="-120"/>
              </a:rPr>
              <a:t>：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是否為農林漁牧或工業領域類科系</a:t>
            </a: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kern="100" dirty="0">
                <a:latin typeface="微軟正黑體" panose="020B0604030504040204" pitchFamily="34" charset="-120"/>
              </a:rPr>
              <a:t>自</a:t>
            </a:r>
            <a:r>
              <a:rPr lang="en-US" altLang="zh-TW" kern="100" dirty="0">
                <a:latin typeface="微軟正黑體" panose="020B0604030504040204" pitchFamily="34" charset="-120"/>
              </a:rPr>
              <a:t>113</a:t>
            </a:r>
            <a:r>
              <a:rPr lang="zh-TW" altLang="en-US" kern="100" dirty="0">
                <a:latin typeface="微軟正黑體" panose="020B0604030504040204" pitchFamily="34" charset="-120"/>
              </a:rPr>
              <a:t>年</a:t>
            </a:r>
            <a:r>
              <a:rPr lang="en-US" altLang="zh-TW" kern="100" dirty="0">
                <a:latin typeface="微軟正黑體" panose="020B0604030504040204" pitchFamily="34" charset="-120"/>
              </a:rPr>
              <a:t>03</a:t>
            </a:r>
            <a:r>
              <a:rPr lang="zh-TW" altLang="en-US" kern="100" dirty="0">
                <a:latin typeface="微軟正黑體" panose="020B0604030504040204" pitchFamily="34" charset="-120"/>
              </a:rPr>
              <a:t>月起，表</a:t>
            </a:r>
            <a:r>
              <a:rPr lang="en-US" altLang="zh-TW" kern="100" dirty="0">
                <a:latin typeface="微軟正黑體" panose="020B0604030504040204" pitchFamily="34" charset="-120"/>
              </a:rPr>
              <a:t>4-2</a:t>
            </a:r>
            <a:r>
              <a:rPr lang="zh-TW" altLang="en-US" kern="100" dirty="0">
                <a:latin typeface="微軟正黑體" panose="020B0604030504040204" pitchFamily="34" charset="-120"/>
              </a:rPr>
              <a:t>停止收集「是否為農林漁牧或工業領域類科系」欄位。</a:t>
            </a:r>
            <a:endParaRPr lang="en-US" altLang="zh-TW" kern="100" dirty="0">
              <a:latin typeface="微軟正黑體" panose="020B0604030504040204" pitchFamily="34" charset="-120"/>
            </a:endParaRP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endParaRPr lang="en-US" altLang="zh-TW" sz="1800" kern="100" dirty="0">
              <a:latin typeface="微軟正黑體" panose="020B0604030504040204" pitchFamily="34" charset="-120"/>
            </a:endParaRP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endParaRPr lang="en-US" altLang="zh-TW" sz="1800" kern="100" dirty="0">
              <a:latin typeface="微軟正黑體" panose="020B0604030504040204" pitchFamily="34" charset="-120"/>
            </a:endParaRP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endParaRPr lang="en-US" altLang="zh-TW" sz="1800" kern="100" dirty="0">
              <a:latin typeface="微軟正黑體" panose="020B0604030504040204" pitchFamily="34" charset="-120"/>
            </a:endParaRP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endParaRPr lang="en-US" altLang="zh-TW" sz="1800" kern="100" dirty="0">
              <a:latin typeface="微軟正黑體" panose="020B0604030504040204" pitchFamily="34" charset="-120"/>
            </a:endParaRP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endParaRPr lang="en-US" altLang="zh-TW" sz="1800" kern="100" dirty="0">
              <a:latin typeface="微軟正黑體" panose="020B0604030504040204" pitchFamily="34" charset="-120"/>
            </a:endParaRP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endParaRPr lang="en-US" altLang="zh-TW" sz="1800" kern="100" dirty="0">
              <a:latin typeface="微軟正黑體" panose="020B0604030504040204" pitchFamily="34" charset="-120"/>
            </a:endParaRPr>
          </a:p>
          <a:p>
            <a:pPr marL="0" indent="0" algn="r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zh-TW" altLang="zh-TW" sz="1800" kern="100" dirty="0">
                <a:latin typeface="微軟正黑體" panose="020B0604030504040204" pitchFamily="34" charset="-120"/>
              </a:rPr>
              <a:t>【</a:t>
            </a:r>
            <a:r>
              <a:rPr lang="en-US" altLang="zh-TW" sz="1800" kern="100" dirty="0">
                <a:latin typeface="微軟正黑體" panose="020B0604030504040204" pitchFamily="34" charset="-120"/>
              </a:rPr>
              <a:t>113</a:t>
            </a:r>
            <a:r>
              <a:rPr lang="zh-TW" altLang="zh-TW" sz="1800" kern="100" dirty="0">
                <a:latin typeface="微軟正黑體" panose="020B0604030504040204" pitchFamily="34" charset="-120"/>
              </a:rPr>
              <a:t>年</a:t>
            </a:r>
            <a:r>
              <a:rPr lang="en-US" altLang="zh-TW" sz="1800" kern="100" dirty="0">
                <a:latin typeface="微軟正黑體" panose="020B0604030504040204" pitchFamily="34" charset="-120"/>
              </a:rPr>
              <a:t>03</a:t>
            </a:r>
            <a:r>
              <a:rPr lang="zh-TW" altLang="zh-TW" sz="1800" kern="100" dirty="0">
                <a:latin typeface="微軟正黑體" panose="020B0604030504040204" pitchFamily="34" charset="-120"/>
              </a:rPr>
              <a:t>月「</a:t>
            </a:r>
            <a:r>
              <a:rPr lang="zh-TW" altLang="en-US" sz="1800" kern="100" dirty="0">
                <a:latin typeface="微軟正黑體" panose="020B0604030504040204" pitchFamily="34" charset="-120"/>
              </a:rPr>
              <a:t>獎補助工作小組</a:t>
            </a:r>
            <a:r>
              <a:rPr lang="zh-TW" altLang="zh-TW" sz="1800" kern="100" dirty="0">
                <a:latin typeface="微軟正黑體" panose="020B0604030504040204" pitchFamily="34" charset="-120"/>
              </a:rPr>
              <a:t>」</a:t>
            </a:r>
            <a:r>
              <a:rPr lang="zh-TW" altLang="en-US" sz="1800" kern="100" dirty="0">
                <a:latin typeface="微軟正黑體" panose="020B0604030504040204" pitchFamily="34" charset="-120"/>
              </a:rPr>
              <a:t>刪除欄位</a:t>
            </a:r>
            <a:r>
              <a:rPr lang="zh-TW" altLang="zh-TW" sz="1800" kern="100" dirty="0">
                <a:latin typeface="微軟正黑體" panose="020B0604030504040204" pitchFamily="34" charset="-120"/>
              </a:rPr>
              <a:t>】</a:t>
            </a:r>
            <a:endParaRPr lang="zh-TW" altLang="zh-TW" sz="1800" kern="100" dirty="0">
              <a:latin typeface="微軟正黑體" panose="020B0604030504040204" pitchFamily="34" charset="-120"/>
              <a:cs typeface="Times New Roman" panose="02020603050405020304" pitchFamily="18" charset="0"/>
            </a:endParaRPr>
          </a:p>
          <a:p>
            <a:endParaRPr lang="zh-TW" altLang="en-US" dirty="0"/>
          </a:p>
        </p:txBody>
      </p:sp>
      <p:sp>
        <p:nvSpPr>
          <p:cNvPr id="6" name="文字版面配置區 5">
            <a:extLst>
              <a:ext uri="{FF2B5EF4-FFF2-40B4-BE49-F238E27FC236}">
                <a16:creationId xmlns:a16="http://schemas.microsoft.com/office/drawing/2014/main" id="{C20D7CAF-2AF9-4627-9DA6-43478156754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zh-TW" dirty="0"/>
              <a:t>03</a:t>
            </a:r>
            <a:endParaRPr lang="zh-TW" altLang="en-US" dirty="0"/>
          </a:p>
        </p:txBody>
      </p:sp>
      <p:cxnSp>
        <p:nvCxnSpPr>
          <p:cNvPr id="8" name="直線接點 7">
            <a:extLst>
              <a:ext uri="{FF2B5EF4-FFF2-40B4-BE49-F238E27FC236}">
                <a16:creationId xmlns:a16="http://schemas.microsoft.com/office/drawing/2014/main" id="{1D3C1EA4-6555-4D56-B579-B0EA7E12A88F}"/>
              </a:ext>
            </a:extLst>
          </p:cNvPr>
          <p:cNvCxnSpPr/>
          <p:nvPr/>
        </p:nvCxnSpPr>
        <p:spPr>
          <a:xfrm>
            <a:off x="4846320" y="1483360"/>
            <a:ext cx="460248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31569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227DAE8-DB3F-42D9-B617-FAEA7BDDC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454" y="1"/>
            <a:ext cx="10808545" cy="802432"/>
          </a:xfrm>
        </p:spPr>
        <p:txBody>
          <a:bodyPr>
            <a:noAutofit/>
          </a:bodyPr>
          <a:lstStyle/>
          <a:p>
            <a:r>
              <a:rPr lang="zh-TW" altLang="en-US" sz="2800" dirty="0"/>
              <a:t>表</a:t>
            </a:r>
            <a:r>
              <a:rPr lang="en-US" altLang="zh-TW" sz="2800" dirty="0"/>
              <a:t>4-6 </a:t>
            </a:r>
            <a:r>
              <a:rPr lang="zh-TW" altLang="en-US" sz="2800" dirty="0"/>
              <a:t>在學學生修讀輔系、雙主修、學分學程及校際選課人次資料表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DA985692-4CC8-4BD1-920D-2427E4FE0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13</a:t>
            </a:fld>
            <a:endParaRPr lang="zh-TW" altLang="en-US"/>
          </a:p>
        </p:txBody>
      </p:sp>
      <p:graphicFrame>
        <p:nvGraphicFramePr>
          <p:cNvPr id="7" name="內容版面配置區 6">
            <a:extLst>
              <a:ext uri="{FF2B5EF4-FFF2-40B4-BE49-F238E27FC236}">
                <a16:creationId xmlns:a16="http://schemas.microsoft.com/office/drawing/2014/main" id="{0446B120-94BD-4953-AE39-AF37BF59C51A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865655318"/>
              </p:ext>
            </p:extLst>
          </p:nvPr>
        </p:nvGraphicFramePr>
        <p:xfrm>
          <a:off x="162565" y="873760"/>
          <a:ext cx="11846559" cy="1747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2795">
                  <a:extLst>
                    <a:ext uri="{9D8B030D-6E8A-4147-A177-3AD203B41FA5}">
                      <a16:colId xmlns:a16="http://schemas.microsoft.com/office/drawing/2014/main" val="620401357"/>
                    </a:ext>
                  </a:extLst>
                </a:gridCol>
                <a:gridCol w="606213">
                  <a:extLst>
                    <a:ext uri="{9D8B030D-6E8A-4147-A177-3AD203B41FA5}">
                      <a16:colId xmlns:a16="http://schemas.microsoft.com/office/drawing/2014/main" val="2495755944"/>
                    </a:ext>
                  </a:extLst>
                </a:gridCol>
                <a:gridCol w="606213">
                  <a:extLst>
                    <a:ext uri="{9D8B030D-6E8A-4147-A177-3AD203B41FA5}">
                      <a16:colId xmlns:a16="http://schemas.microsoft.com/office/drawing/2014/main" val="4135798389"/>
                    </a:ext>
                  </a:extLst>
                </a:gridCol>
                <a:gridCol w="606213">
                  <a:extLst>
                    <a:ext uri="{9D8B030D-6E8A-4147-A177-3AD203B41FA5}">
                      <a16:colId xmlns:a16="http://schemas.microsoft.com/office/drawing/2014/main" val="2146554602"/>
                    </a:ext>
                  </a:extLst>
                </a:gridCol>
                <a:gridCol w="701041">
                  <a:extLst>
                    <a:ext uri="{9D8B030D-6E8A-4147-A177-3AD203B41FA5}">
                      <a16:colId xmlns:a16="http://schemas.microsoft.com/office/drawing/2014/main" val="3305556880"/>
                    </a:ext>
                  </a:extLst>
                </a:gridCol>
                <a:gridCol w="665480">
                  <a:extLst>
                    <a:ext uri="{9D8B030D-6E8A-4147-A177-3AD203B41FA5}">
                      <a16:colId xmlns:a16="http://schemas.microsoft.com/office/drawing/2014/main" val="2690211669"/>
                    </a:ext>
                  </a:extLst>
                </a:gridCol>
                <a:gridCol w="665480">
                  <a:extLst>
                    <a:ext uri="{9D8B030D-6E8A-4147-A177-3AD203B41FA5}">
                      <a16:colId xmlns:a16="http://schemas.microsoft.com/office/drawing/2014/main" val="4176450558"/>
                    </a:ext>
                  </a:extLst>
                </a:gridCol>
                <a:gridCol w="665480">
                  <a:extLst>
                    <a:ext uri="{9D8B030D-6E8A-4147-A177-3AD203B41FA5}">
                      <a16:colId xmlns:a16="http://schemas.microsoft.com/office/drawing/2014/main" val="3067063243"/>
                    </a:ext>
                  </a:extLst>
                </a:gridCol>
                <a:gridCol w="665480">
                  <a:extLst>
                    <a:ext uri="{9D8B030D-6E8A-4147-A177-3AD203B41FA5}">
                      <a16:colId xmlns:a16="http://schemas.microsoft.com/office/drawing/2014/main" val="2209050281"/>
                    </a:ext>
                  </a:extLst>
                </a:gridCol>
                <a:gridCol w="665480">
                  <a:extLst>
                    <a:ext uri="{9D8B030D-6E8A-4147-A177-3AD203B41FA5}">
                      <a16:colId xmlns:a16="http://schemas.microsoft.com/office/drawing/2014/main" val="3402664278"/>
                    </a:ext>
                  </a:extLst>
                </a:gridCol>
                <a:gridCol w="665480">
                  <a:extLst>
                    <a:ext uri="{9D8B030D-6E8A-4147-A177-3AD203B41FA5}">
                      <a16:colId xmlns:a16="http://schemas.microsoft.com/office/drawing/2014/main" val="3700522303"/>
                    </a:ext>
                  </a:extLst>
                </a:gridCol>
                <a:gridCol w="665480">
                  <a:extLst>
                    <a:ext uri="{9D8B030D-6E8A-4147-A177-3AD203B41FA5}">
                      <a16:colId xmlns:a16="http://schemas.microsoft.com/office/drawing/2014/main" val="230190601"/>
                    </a:ext>
                  </a:extLst>
                </a:gridCol>
                <a:gridCol w="665480">
                  <a:extLst>
                    <a:ext uri="{9D8B030D-6E8A-4147-A177-3AD203B41FA5}">
                      <a16:colId xmlns:a16="http://schemas.microsoft.com/office/drawing/2014/main" val="1458183508"/>
                    </a:ext>
                  </a:extLst>
                </a:gridCol>
                <a:gridCol w="995680">
                  <a:extLst>
                    <a:ext uri="{9D8B030D-6E8A-4147-A177-3AD203B41FA5}">
                      <a16:colId xmlns:a16="http://schemas.microsoft.com/office/drawing/2014/main" val="2413017313"/>
                    </a:ext>
                  </a:extLst>
                </a:gridCol>
                <a:gridCol w="995680">
                  <a:extLst>
                    <a:ext uri="{9D8B030D-6E8A-4147-A177-3AD203B41FA5}">
                      <a16:colId xmlns:a16="http://schemas.microsoft.com/office/drawing/2014/main" val="3139681006"/>
                    </a:ext>
                  </a:extLst>
                </a:gridCol>
                <a:gridCol w="599442">
                  <a:extLst>
                    <a:ext uri="{9D8B030D-6E8A-4147-A177-3AD203B41FA5}">
                      <a16:colId xmlns:a16="http://schemas.microsoft.com/office/drawing/2014/main" val="4161375714"/>
                    </a:ext>
                  </a:extLst>
                </a:gridCol>
                <a:gridCol w="599442">
                  <a:extLst>
                    <a:ext uri="{9D8B030D-6E8A-4147-A177-3AD203B41FA5}">
                      <a16:colId xmlns:a16="http://schemas.microsoft.com/office/drawing/2014/main" val="1434571777"/>
                    </a:ext>
                  </a:extLst>
                </a:gridCol>
              </a:tblGrid>
              <a:tr h="1165331"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zh-TW" sz="1600" kern="10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學年度</a:t>
                      </a:r>
                      <a:r>
                        <a:rPr lang="en-US" sz="1600" kern="10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/</a:t>
                      </a:r>
                      <a:r>
                        <a:rPr lang="zh-TW" sz="1600" kern="10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學期</a:t>
                      </a:r>
                      <a:endParaRPr lang="zh-TW" sz="1600" kern="10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zh-TW" sz="160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學院</a:t>
                      </a:r>
                      <a:endParaRPr lang="zh-TW" sz="16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zh-TW" sz="160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系所</a:t>
                      </a:r>
                      <a:endParaRPr lang="zh-TW" sz="16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zh-TW" sz="160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學制</a:t>
                      </a:r>
                      <a:endParaRPr lang="zh-TW" sz="16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zh-TW" sz="160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第幾年</a:t>
                      </a:r>
                      <a:endParaRPr lang="zh-TW" sz="16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sz="160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輔系</a:t>
                      </a:r>
                      <a:endParaRPr lang="zh-TW" sz="16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sz="160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雙主修</a:t>
                      </a:r>
                      <a:endParaRPr lang="zh-TW" sz="16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sz="160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修讀學分學程</a:t>
                      </a:r>
                      <a:endParaRPr lang="zh-TW" sz="16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sz="160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修畢學分學程</a:t>
                      </a:r>
                      <a:endParaRPr lang="zh-TW" sz="16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</a:rPr>
                        <a:t>微學程</a:t>
                      </a:r>
                      <a:r>
                        <a:rPr lang="en-US" sz="2400" b="1" kern="100" dirty="0">
                          <a:solidFill>
                            <a:srgbClr val="FF0000"/>
                          </a:solidFill>
                          <a:effectLst/>
                        </a:rPr>
                        <a:t>/</a:t>
                      </a:r>
                      <a:br>
                        <a:rPr lang="en-US" sz="2400" b="1" kern="100" dirty="0">
                          <a:solidFill>
                            <a:srgbClr val="FF0000"/>
                          </a:solidFill>
                          <a:effectLst/>
                        </a:rPr>
                      </a:b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</a:rPr>
                        <a:t>微學分學程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sz="160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校際選課</a:t>
                      </a:r>
                      <a:endParaRPr lang="zh-TW" sz="16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956430"/>
                  </a:ext>
                </a:extLst>
              </a:tr>
              <a:tr h="58266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男</a:t>
                      </a:r>
                      <a:endParaRPr lang="zh-TW" sz="16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kern="10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女</a:t>
                      </a:r>
                      <a:endParaRPr lang="zh-TW" sz="1600" kern="10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男</a:t>
                      </a:r>
                      <a:endParaRPr lang="zh-TW" sz="16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kern="10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女</a:t>
                      </a:r>
                      <a:endParaRPr lang="zh-TW" sz="1600" kern="10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男</a:t>
                      </a:r>
                      <a:endParaRPr lang="zh-TW" sz="16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kern="10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女</a:t>
                      </a:r>
                      <a:endParaRPr lang="zh-TW" sz="1600" kern="10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kern="10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男</a:t>
                      </a:r>
                      <a:endParaRPr lang="zh-TW" sz="1600" kern="10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女</a:t>
                      </a:r>
                      <a:endParaRPr lang="zh-TW" sz="16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</a:rPr>
                        <a:t>男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</a:rPr>
                        <a:t>女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男</a:t>
                      </a:r>
                      <a:endParaRPr lang="zh-TW" sz="16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女</a:t>
                      </a:r>
                      <a:endParaRPr lang="zh-TW" sz="16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0107041"/>
                  </a:ext>
                </a:extLst>
              </a:tr>
            </a:tbl>
          </a:graphicData>
        </a:graphic>
      </p:graphicFrame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E49BBE98-ADE9-4365-9421-3E935E76AA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62566" y="2693083"/>
            <a:ext cx="11846559" cy="4164925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en-US" altLang="zh-TW" b="1" kern="100" dirty="0">
                <a:latin typeface="微軟正黑體" panose="020B0604030504040204" pitchFamily="34" charset="-120"/>
              </a:rPr>
              <a:t>【</a:t>
            </a:r>
            <a:r>
              <a:rPr lang="zh-TW" altLang="en-US" b="1" kern="100" dirty="0">
                <a:latin typeface="微軟正黑體" panose="020B0604030504040204" pitchFamily="34" charset="-120"/>
              </a:rPr>
              <a:t>新增欄位</a:t>
            </a:r>
            <a:r>
              <a:rPr lang="en-US" altLang="zh-TW" b="1" kern="100" dirty="0">
                <a:latin typeface="微軟正黑體" panose="020B0604030504040204" pitchFamily="34" charset="-120"/>
              </a:rPr>
              <a:t>】</a:t>
            </a:r>
            <a:r>
              <a:rPr lang="zh-TW" altLang="en-US" b="1" kern="100" dirty="0">
                <a:latin typeface="微軟正黑體" panose="020B0604030504040204" pitchFamily="34" charset="-120"/>
              </a:rPr>
              <a:t>：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微學程</a:t>
            </a:r>
            <a:r>
              <a:rPr lang="en-US" altLang="zh-TW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/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微學分學程</a:t>
            </a: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dirty="0"/>
              <a:t>學生依校內學生修讀微學程</a:t>
            </a:r>
            <a:r>
              <a:rPr lang="en-US" altLang="zh-TW" dirty="0"/>
              <a:t>/</a:t>
            </a:r>
            <a:r>
              <a:rPr lang="zh-TW" altLang="en-US" dirty="0"/>
              <a:t>微學分學程相關規定，修讀「微學程</a:t>
            </a:r>
            <a:r>
              <a:rPr lang="en-US" altLang="zh-TW" dirty="0"/>
              <a:t>/</a:t>
            </a:r>
            <a:r>
              <a:rPr lang="zh-TW" altLang="en-US" dirty="0"/>
              <a:t>微學分學程」之「男、女」人次。</a:t>
            </a: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dirty="0"/>
              <a:t>填報之數據需經向學校申請登記通過，且有實際修課事實方能列計。</a:t>
            </a:r>
            <a:endParaRPr lang="en-US" altLang="zh-TW" dirty="0"/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endParaRPr lang="en-US" altLang="zh-TW" dirty="0"/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endParaRPr lang="en-US" altLang="zh-TW" dirty="0"/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endParaRPr lang="en-US" altLang="zh-TW" dirty="0"/>
          </a:p>
          <a:p>
            <a:pPr marL="0" indent="0" algn="r">
              <a:lnSpc>
                <a:spcPct val="120000"/>
              </a:lnSpc>
              <a:spcBef>
                <a:spcPts val="600"/>
              </a:spcBef>
              <a:buNone/>
              <a:defRPr/>
            </a:pPr>
            <a:r>
              <a:rPr lang="en-US" altLang="zh-TW" sz="1800" kern="100" dirty="0">
                <a:latin typeface="微軟正黑體" panose="020B0604030504040204" pitchFamily="34" charset="-120"/>
              </a:rPr>
              <a:t>【113</a:t>
            </a:r>
            <a:r>
              <a:rPr lang="zh-TW" altLang="en-US" sz="1800" kern="100" dirty="0">
                <a:latin typeface="微軟正黑體" panose="020B0604030504040204" pitchFamily="34" charset="-120"/>
              </a:rPr>
              <a:t>年</a:t>
            </a:r>
            <a:r>
              <a:rPr lang="en-US" altLang="zh-TW" sz="1800" kern="100" dirty="0">
                <a:latin typeface="微軟正黑體" panose="020B0604030504040204" pitchFamily="34" charset="-120"/>
              </a:rPr>
              <a:t>03</a:t>
            </a:r>
            <a:r>
              <a:rPr lang="zh-TW" altLang="en-US" sz="1800" kern="100" dirty="0">
                <a:latin typeface="微軟正黑體" panose="020B0604030504040204" pitchFamily="34" charset="-120"/>
              </a:rPr>
              <a:t>月因應「台評會」需求新增欄位</a:t>
            </a:r>
            <a:r>
              <a:rPr lang="en-US" altLang="zh-TW" sz="1800" kern="100" dirty="0">
                <a:latin typeface="微軟正黑體" panose="020B0604030504040204" pitchFamily="34" charset="-120"/>
              </a:rPr>
              <a:t>】</a:t>
            </a:r>
            <a:endParaRPr lang="zh-TW" altLang="en-US" dirty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6" name="文字版面配置區 5">
            <a:extLst>
              <a:ext uri="{FF2B5EF4-FFF2-40B4-BE49-F238E27FC236}">
                <a16:creationId xmlns:a16="http://schemas.microsoft.com/office/drawing/2014/main" id="{C118C81F-FDD6-4D15-821D-F4F50CA61A7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zh-TW" dirty="0"/>
              <a:t>04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251207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3EEA34D-07A4-45C2-AF5C-8C162C40F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表</a:t>
            </a:r>
            <a:r>
              <a:rPr lang="en-US" altLang="zh-TW" dirty="0"/>
              <a:t>4-18 </a:t>
            </a:r>
            <a:r>
              <a:rPr lang="zh-TW" altLang="en-US" dirty="0"/>
              <a:t>休學人數暨原因資料表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80FF0221-50A6-4F90-B863-85048B2DE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14</a:t>
            </a:fld>
            <a:endParaRPr lang="zh-TW" altLang="en-US"/>
          </a:p>
        </p:txBody>
      </p:sp>
      <p:graphicFrame>
        <p:nvGraphicFramePr>
          <p:cNvPr id="7" name="內容版面配置區 6">
            <a:extLst>
              <a:ext uri="{FF2B5EF4-FFF2-40B4-BE49-F238E27FC236}">
                <a16:creationId xmlns:a16="http://schemas.microsoft.com/office/drawing/2014/main" id="{AE71CC18-639B-4F50-868C-D74C0C0CFB08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961747518"/>
              </p:ext>
            </p:extLst>
          </p:nvPr>
        </p:nvGraphicFramePr>
        <p:xfrm>
          <a:off x="162566" y="914400"/>
          <a:ext cx="11846556" cy="1666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6543">
                  <a:extLst>
                    <a:ext uri="{9D8B030D-6E8A-4147-A177-3AD203B41FA5}">
                      <a16:colId xmlns:a16="http://schemas.microsoft.com/office/drawing/2014/main" val="3895854691"/>
                    </a:ext>
                  </a:extLst>
                </a:gridCol>
                <a:gridCol w="730164">
                  <a:extLst>
                    <a:ext uri="{9D8B030D-6E8A-4147-A177-3AD203B41FA5}">
                      <a16:colId xmlns:a16="http://schemas.microsoft.com/office/drawing/2014/main" val="910323643"/>
                    </a:ext>
                  </a:extLst>
                </a:gridCol>
                <a:gridCol w="730164">
                  <a:extLst>
                    <a:ext uri="{9D8B030D-6E8A-4147-A177-3AD203B41FA5}">
                      <a16:colId xmlns:a16="http://schemas.microsoft.com/office/drawing/2014/main" val="3341721164"/>
                    </a:ext>
                  </a:extLst>
                </a:gridCol>
                <a:gridCol w="730164">
                  <a:extLst>
                    <a:ext uri="{9D8B030D-6E8A-4147-A177-3AD203B41FA5}">
                      <a16:colId xmlns:a16="http://schemas.microsoft.com/office/drawing/2014/main" val="2094056537"/>
                    </a:ext>
                  </a:extLst>
                </a:gridCol>
                <a:gridCol w="995681">
                  <a:extLst>
                    <a:ext uri="{9D8B030D-6E8A-4147-A177-3AD203B41FA5}">
                      <a16:colId xmlns:a16="http://schemas.microsoft.com/office/drawing/2014/main" val="2426825271"/>
                    </a:ext>
                  </a:extLst>
                </a:gridCol>
                <a:gridCol w="2499360">
                  <a:extLst>
                    <a:ext uri="{9D8B030D-6E8A-4147-A177-3AD203B41FA5}">
                      <a16:colId xmlns:a16="http://schemas.microsoft.com/office/drawing/2014/main" val="3278329327"/>
                    </a:ext>
                  </a:extLst>
                </a:gridCol>
                <a:gridCol w="1788160">
                  <a:extLst>
                    <a:ext uri="{9D8B030D-6E8A-4147-A177-3AD203B41FA5}">
                      <a16:colId xmlns:a16="http://schemas.microsoft.com/office/drawing/2014/main" val="1604355992"/>
                    </a:ext>
                  </a:extLst>
                </a:gridCol>
                <a:gridCol w="1788160">
                  <a:extLst>
                    <a:ext uri="{9D8B030D-6E8A-4147-A177-3AD203B41FA5}">
                      <a16:colId xmlns:a16="http://schemas.microsoft.com/office/drawing/2014/main" val="3092679894"/>
                    </a:ext>
                  </a:extLst>
                </a:gridCol>
                <a:gridCol w="1788160">
                  <a:extLst>
                    <a:ext uri="{9D8B030D-6E8A-4147-A177-3AD203B41FA5}">
                      <a16:colId xmlns:a16="http://schemas.microsoft.com/office/drawing/2014/main" val="391726744"/>
                    </a:ext>
                  </a:extLst>
                </a:gridCol>
              </a:tblGrid>
              <a:tr h="1666240">
                <a:tc>
                  <a:txBody>
                    <a:bodyPr/>
                    <a:lstStyle/>
                    <a:p>
                      <a:pPr algn="ctr"/>
                      <a:r>
                        <a:rPr lang="zh-TW" sz="1600" b="0" ker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學年度</a:t>
                      </a:r>
                      <a:r>
                        <a:rPr lang="en-US" sz="1600" b="0" ker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/</a:t>
                      </a:r>
                      <a:r>
                        <a:rPr lang="zh-TW" sz="1600" b="0" ker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學期</a:t>
                      </a:r>
                      <a:endParaRPr lang="zh-TW" sz="1600" b="0" kern="10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b="0" ker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學院</a:t>
                      </a:r>
                      <a:endParaRPr lang="zh-TW" sz="1600" b="0" kern="10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b="0" ker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系所</a:t>
                      </a:r>
                      <a:endParaRPr lang="zh-TW" sz="1600" b="0" kern="10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b="0" kern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學制</a:t>
                      </a:r>
                      <a:endParaRPr lang="zh-TW" sz="1600" b="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b="0" kern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身分類別</a:t>
                      </a:r>
                      <a:endParaRPr lang="zh-TW" sz="1600" b="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b="1" kern="0" dirty="0">
                          <a:solidFill>
                            <a:srgbClr val="FF0000"/>
                          </a:solidFill>
                          <a:effectLst/>
                        </a:rPr>
                        <a:t>休學及</a:t>
                      </a:r>
                      <a:br>
                        <a:rPr lang="en-US" sz="2400" b="1" kern="0" dirty="0">
                          <a:solidFill>
                            <a:srgbClr val="FF0000"/>
                          </a:solidFill>
                          <a:effectLst/>
                        </a:rPr>
                      </a:br>
                      <a:r>
                        <a:rPr lang="zh-TW" sz="2400" b="1" kern="0" dirty="0">
                          <a:solidFill>
                            <a:srgbClr val="FF0000"/>
                          </a:solidFill>
                          <a:effectLst/>
                        </a:rPr>
                        <a:t>休學減少原因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b="0" kern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學期間休學人數</a:t>
                      </a:r>
                      <a:endParaRPr lang="zh-TW" sz="1600" b="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0" spc="-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學期間休學減少人數</a:t>
                      </a:r>
                      <a:endParaRPr lang="zh-TW" sz="1600" b="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b="0" kern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於學期底處於休學狀態之人數</a:t>
                      </a:r>
                      <a:endParaRPr lang="zh-TW" sz="1600" b="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1858949"/>
                  </a:ext>
                </a:extLst>
              </a:tr>
            </a:tbl>
          </a:graphicData>
        </a:graphic>
      </p:graphicFrame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C8B0300A-FE41-4C92-A965-27677E5696E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62566" y="2794000"/>
            <a:ext cx="11846559" cy="4064008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en-US" altLang="zh-TW" b="1" kern="100" dirty="0">
                <a:latin typeface="微軟正黑體" panose="020B0604030504040204" pitchFamily="34" charset="-120"/>
              </a:rPr>
              <a:t>【</a:t>
            </a:r>
            <a:r>
              <a:rPr lang="zh-TW" altLang="en-US" b="1" kern="100" dirty="0">
                <a:latin typeface="微軟正黑體" panose="020B0604030504040204" pitchFamily="34" charset="-120"/>
              </a:rPr>
              <a:t>補充定義</a:t>
            </a:r>
            <a:r>
              <a:rPr lang="en-US" altLang="zh-TW" b="1" kern="100" dirty="0">
                <a:latin typeface="微軟正黑體" panose="020B0604030504040204" pitchFamily="34" charset="-120"/>
              </a:rPr>
              <a:t>】</a:t>
            </a:r>
            <a:r>
              <a:rPr lang="zh-TW" altLang="en-US" b="1" kern="100" dirty="0">
                <a:latin typeface="微軟正黑體" panose="020B0604030504040204" pitchFamily="34" charset="-120"/>
              </a:rPr>
              <a:t>：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休學及休學減少原因</a:t>
            </a: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dirty="0"/>
              <a:t>學生自請休學：包含以下原因：</a:t>
            </a: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b="1" dirty="0">
                <a:solidFill>
                  <a:srgbClr val="FF0000"/>
                </a:solidFill>
              </a:rPr>
              <a:t>兵役：</a:t>
            </a:r>
            <a:r>
              <a:rPr lang="zh-TW" altLang="en-US" dirty="0"/>
              <a:t>欲先行入伍而休學；</a:t>
            </a:r>
            <a:r>
              <a:rPr lang="en-US" altLang="zh-TW" b="1" dirty="0">
                <a:solidFill>
                  <a:srgbClr val="FF0000"/>
                </a:solidFill>
              </a:rPr>
              <a:t>113</a:t>
            </a:r>
            <a:r>
              <a:rPr lang="zh-TW" altLang="en-US" b="1" dirty="0">
                <a:solidFill>
                  <a:srgbClr val="FF0000"/>
                </a:solidFill>
              </a:rPr>
              <a:t>年</a:t>
            </a:r>
            <a:r>
              <a:rPr lang="en-US" altLang="zh-TW" b="1" dirty="0">
                <a:solidFill>
                  <a:srgbClr val="FF0000"/>
                </a:solidFill>
              </a:rPr>
              <a:t>3</a:t>
            </a:r>
            <a:r>
              <a:rPr lang="zh-TW" altLang="en-US" b="1" dirty="0">
                <a:solidFill>
                  <a:srgbClr val="FF0000"/>
                </a:solidFill>
              </a:rPr>
              <a:t>期起納入依「大學校院學士班學生就學期間服役彈性修業實施指引」申請就學期間服役彈性修業之休學者。</a:t>
            </a:r>
            <a:endParaRPr lang="en-US" altLang="zh-TW" b="1" dirty="0">
              <a:solidFill>
                <a:srgbClr val="FF0000"/>
              </a:solidFill>
            </a:endParaRP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endParaRPr lang="en-US" altLang="zh-TW" kern="100" dirty="0">
              <a:latin typeface="微軟正黑體" panose="020B0604030504040204" pitchFamily="34" charset="-120"/>
            </a:endParaRP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endParaRPr lang="en-US" altLang="zh-TW" kern="100" dirty="0">
              <a:latin typeface="微軟正黑體" panose="020B0604030504040204" pitchFamily="34" charset="-120"/>
            </a:endParaRP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endParaRPr lang="en-US" altLang="zh-TW" kern="100" dirty="0">
              <a:latin typeface="微軟正黑體" panose="020B0604030504040204" pitchFamily="34" charset="-120"/>
            </a:endParaRPr>
          </a:p>
          <a:p>
            <a:pPr marL="0" indent="0" algn="r">
              <a:lnSpc>
                <a:spcPct val="120000"/>
              </a:lnSpc>
              <a:spcBef>
                <a:spcPts val="600"/>
              </a:spcBef>
              <a:buNone/>
              <a:defRPr/>
            </a:pPr>
            <a:r>
              <a:rPr lang="en-US" altLang="zh-TW" sz="1800" kern="100" dirty="0">
                <a:latin typeface="微軟正黑體" panose="020B0604030504040204" pitchFamily="34" charset="-120"/>
              </a:rPr>
              <a:t>【113</a:t>
            </a:r>
            <a:r>
              <a:rPr lang="zh-TW" altLang="en-US" sz="1800" kern="100" dirty="0">
                <a:latin typeface="微軟正黑體" panose="020B0604030504040204" pitchFamily="34" charset="-120"/>
              </a:rPr>
              <a:t>年</a:t>
            </a:r>
            <a:r>
              <a:rPr lang="en-US" altLang="zh-TW" sz="1800" kern="100" dirty="0">
                <a:latin typeface="微軟正黑體" panose="020B0604030504040204" pitchFamily="34" charset="-120"/>
              </a:rPr>
              <a:t>03</a:t>
            </a:r>
            <a:r>
              <a:rPr lang="zh-TW" altLang="en-US" sz="1800" kern="100" dirty="0">
                <a:latin typeface="微軟正黑體" panose="020B0604030504040204" pitchFamily="34" charset="-120"/>
              </a:rPr>
              <a:t>月因應「統計處」需求補充定義</a:t>
            </a:r>
            <a:r>
              <a:rPr lang="en-US" altLang="zh-TW" sz="1800" kern="100" dirty="0">
                <a:latin typeface="微軟正黑體" panose="020B0604030504040204" pitchFamily="34" charset="-120"/>
              </a:rPr>
              <a:t>】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6" name="文字版面配置區 5">
            <a:extLst>
              <a:ext uri="{FF2B5EF4-FFF2-40B4-BE49-F238E27FC236}">
                <a16:creationId xmlns:a16="http://schemas.microsoft.com/office/drawing/2014/main" id="{27748D7D-8816-471F-A1CD-00C5154193A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zh-TW" dirty="0"/>
              <a:t>05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843834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9C62B73-572E-483B-AD4B-5EB60ABB6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表</a:t>
            </a:r>
            <a:r>
              <a:rPr lang="en-US" altLang="zh-TW" dirty="0"/>
              <a:t>12-2 </a:t>
            </a:r>
            <a:r>
              <a:rPr lang="zh-TW" altLang="en-US" dirty="0"/>
              <a:t>國立技專校院校務基金「接受捐贈」決算情形表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AF3BEF29-DB9C-4BE4-9E36-FB3771519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15</a:t>
            </a:fld>
            <a:endParaRPr lang="zh-TW" altLang="en-US"/>
          </a:p>
        </p:txBody>
      </p:sp>
      <p:graphicFrame>
        <p:nvGraphicFramePr>
          <p:cNvPr id="7" name="內容版面配置區 6">
            <a:extLst>
              <a:ext uri="{FF2B5EF4-FFF2-40B4-BE49-F238E27FC236}">
                <a16:creationId xmlns:a16="http://schemas.microsoft.com/office/drawing/2014/main" id="{3B21A76B-9F4D-4FD4-B668-163332726BB5}"/>
              </a:ext>
            </a:extLst>
          </p:cNvPr>
          <p:cNvGraphicFramePr>
            <a:graphicFrameLocks noGrp="1"/>
          </p:cNvGraphicFramePr>
          <p:nvPr>
            <p:ph sz="quarter" idx="13"/>
          </p:nvPr>
        </p:nvGraphicFramePr>
        <p:xfrm>
          <a:off x="162567" y="904352"/>
          <a:ext cx="11846555" cy="20900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9899">
                  <a:extLst>
                    <a:ext uri="{9D8B030D-6E8A-4147-A177-3AD203B41FA5}">
                      <a16:colId xmlns:a16="http://schemas.microsoft.com/office/drawing/2014/main" val="3982061608"/>
                    </a:ext>
                  </a:extLst>
                </a:gridCol>
                <a:gridCol w="2441749">
                  <a:extLst>
                    <a:ext uri="{9D8B030D-6E8A-4147-A177-3AD203B41FA5}">
                      <a16:colId xmlns:a16="http://schemas.microsoft.com/office/drawing/2014/main" val="2784743618"/>
                    </a:ext>
                  </a:extLst>
                </a:gridCol>
                <a:gridCol w="763675">
                  <a:extLst>
                    <a:ext uri="{9D8B030D-6E8A-4147-A177-3AD203B41FA5}">
                      <a16:colId xmlns:a16="http://schemas.microsoft.com/office/drawing/2014/main" val="3574558950"/>
                    </a:ext>
                  </a:extLst>
                </a:gridCol>
                <a:gridCol w="763675">
                  <a:extLst>
                    <a:ext uri="{9D8B030D-6E8A-4147-A177-3AD203B41FA5}">
                      <a16:colId xmlns:a16="http://schemas.microsoft.com/office/drawing/2014/main" val="779190230"/>
                    </a:ext>
                  </a:extLst>
                </a:gridCol>
                <a:gridCol w="1155560">
                  <a:extLst>
                    <a:ext uri="{9D8B030D-6E8A-4147-A177-3AD203B41FA5}">
                      <a16:colId xmlns:a16="http://schemas.microsoft.com/office/drawing/2014/main" val="929593136"/>
                    </a:ext>
                  </a:extLst>
                </a:gridCol>
                <a:gridCol w="964642">
                  <a:extLst>
                    <a:ext uri="{9D8B030D-6E8A-4147-A177-3AD203B41FA5}">
                      <a16:colId xmlns:a16="http://schemas.microsoft.com/office/drawing/2014/main" val="1768736214"/>
                    </a:ext>
                  </a:extLst>
                </a:gridCol>
                <a:gridCol w="371789">
                  <a:extLst>
                    <a:ext uri="{9D8B030D-6E8A-4147-A177-3AD203B41FA5}">
                      <a16:colId xmlns:a16="http://schemas.microsoft.com/office/drawing/2014/main" val="108011483"/>
                    </a:ext>
                  </a:extLst>
                </a:gridCol>
                <a:gridCol w="844062">
                  <a:extLst>
                    <a:ext uri="{9D8B030D-6E8A-4147-A177-3AD203B41FA5}">
                      <a16:colId xmlns:a16="http://schemas.microsoft.com/office/drawing/2014/main" val="3570634697"/>
                    </a:ext>
                  </a:extLst>
                </a:gridCol>
                <a:gridCol w="773723">
                  <a:extLst>
                    <a:ext uri="{9D8B030D-6E8A-4147-A177-3AD203B41FA5}">
                      <a16:colId xmlns:a16="http://schemas.microsoft.com/office/drawing/2014/main" val="1013050195"/>
                    </a:ext>
                  </a:extLst>
                </a:gridCol>
                <a:gridCol w="844061">
                  <a:extLst>
                    <a:ext uri="{9D8B030D-6E8A-4147-A177-3AD203B41FA5}">
                      <a16:colId xmlns:a16="http://schemas.microsoft.com/office/drawing/2014/main" val="2793726434"/>
                    </a:ext>
                  </a:extLst>
                </a:gridCol>
                <a:gridCol w="964642">
                  <a:extLst>
                    <a:ext uri="{9D8B030D-6E8A-4147-A177-3AD203B41FA5}">
                      <a16:colId xmlns:a16="http://schemas.microsoft.com/office/drawing/2014/main" val="2589590598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939466888"/>
                    </a:ext>
                  </a:extLst>
                </a:gridCol>
                <a:gridCol w="612950">
                  <a:extLst>
                    <a:ext uri="{9D8B030D-6E8A-4147-A177-3AD203B41FA5}">
                      <a16:colId xmlns:a16="http://schemas.microsoft.com/office/drawing/2014/main" val="1308429410"/>
                    </a:ext>
                  </a:extLst>
                </a:gridCol>
                <a:gridCol w="363082">
                  <a:extLst>
                    <a:ext uri="{9D8B030D-6E8A-4147-A177-3AD203B41FA5}">
                      <a16:colId xmlns:a16="http://schemas.microsoft.com/office/drawing/2014/main" val="1125358954"/>
                    </a:ext>
                  </a:extLst>
                </a:gridCol>
              </a:tblGrid>
              <a:tr h="522514">
                <a:tc rowSpan="3">
                  <a:txBody>
                    <a:bodyPr/>
                    <a:lstStyle/>
                    <a:p>
                      <a:pPr algn="ctr"/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年度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</a:rPr>
                        <a:t>單位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接受捐贈總金額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非指定用途捐贈金額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指定用途捐贈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實體捐贈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8238684"/>
                  </a:ext>
                </a:extLst>
              </a:tr>
              <a:tr h="2721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指定用於非資本支出用途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指定用於資本支出用途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土地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土地改良物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房屋及建築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機械及設備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交通運輸及設備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什項設備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有價證券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其他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4568587"/>
                  </a:ext>
                </a:extLst>
              </a:tr>
              <a:tr h="154032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</a:rPr>
                        <a:t>□</a:t>
                      </a:r>
                      <a:r>
                        <a:rPr lang="zh-TW" altLang="en-US" sz="2400" b="1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大學</a:t>
                      </a:r>
                      <a:r>
                        <a:rPr lang="en-US" altLang="zh-TW" sz="2400" b="1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TW" altLang="zh-TW" sz="2400" b="1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學院</a:t>
                      </a:r>
                      <a:r>
                        <a:rPr lang="en-US" altLang="zh-TW" sz="2400" b="1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zh-TW" altLang="zh-TW" sz="2400" b="1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專科</a:t>
                      </a:r>
                      <a:r>
                        <a:rPr lang="en-US" altLang="zh-TW" sz="2400" b="1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zh-TW" altLang="en-US" sz="2400" b="1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</a:rPr>
                        <a:t>□研究學院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0168505"/>
                  </a:ext>
                </a:extLst>
              </a:tr>
            </a:tbl>
          </a:graphicData>
        </a:graphic>
      </p:graphicFrame>
      <p:sp>
        <p:nvSpPr>
          <p:cNvPr id="6" name="文字版面配置區 5">
            <a:extLst>
              <a:ext uri="{FF2B5EF4-FFF2-40B4-BE49-F238E27FC236}">
                <a16:creationId xmlns:a16="http://schemas.microsoft.com/office/drawing/2014/main" id="{F9B9944E-3B4E-40C7-9D11-AA5F96971B6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zh-TW" dirty="0"/>
              <a:t>06</a:t>
            </a:r>
            <a:endParaRPr lang="zh-TW" altLang="en-US" dirty="0"/>
          </a:p>
        </p:txBody>
      </p:sp>
      <p:sp>
        <p:nvSpPr>
          <p:cNvPr id="8" name="內容版面配置區 3">
            <a:extLst>
              <a:ext uri="{FF2B5EF4-FFF2-40B4-BE49-F238E27FC236}">
                <a16:creationId xmlns:a16="http://schemas.microsoft.com/office/drawing/2014/main" id="{F5BFB2D9-3CCE-4250-AA79-209C11663DDB}"/>
              </a:ext>
            </a:extLst>
          </p:cNvPr>
          <p:cNvSpPr txBox="1">
            <a:spLocks noGrp="1"/>
          </p:cNvSpPr>
          <p:nvPr>
            <p:ph sz="quarter" idx="14"/>
          </p:nvPr>
        </p:nvSpPr>
        <p:spPr>
          <a:xfrm>
            <a:off x="161925" y="3096328"/>
            <a:ext cx="11847513" cy="3761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584" indent="-228584" algn="l" defTabSz="914332" rtl="0" eaLnBrk="1" latinLnBrk="0" hangingPunct="1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u"/>
              <a:defRPr sz="2400" kern="1200" baseline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+mn-cs"/>
              </a:defRPr>
            </a:lvl1pPr>
            <a:lvl2pPr marL="685750" indent="-228584" algn="l" defTabSz="914332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+mn-cs"/>
              </a:defRPr>
            </a:lvl2pPr>
            <a:lvl3pPr marL="1142914" indent="-228584" algn="l" defTabSz="914332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+mn-cs"/>
              </a:defRPr>
            </a:lvl3pPr>
            <a:lvl4pPr marL="1600080" indent="-228584" algn="l" defTabSz="914332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+mn-cs"/>
              </a:defRPr>
            </a:lvl4pPr>
            <a:lvl5pPr marL="2057247" indent="-228584" algn="l" defTabSz="914332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+mn-cs"/>
              </a:defRPr>
            </a:lvl5pPr>
            <a:lvl6pPr marL="2514412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78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44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10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en-US" altLang="zh-TW" b="1" kern="100" dirty="0">
                <a:latin typeface="微軟正黑體" panose="020B0604030504040204" pitchFamily="34" charset="-120"/>
              </a:rPr>
              <a:t>【</a:t>
            </a:r>
            <a:r>
              <a:rPr lang="zh-TW" altLang="en-US" b="1" kern="100" dirty="0">
                <a:latin typeface="微軟正黑體" panose="020B0604030504040204" pitchFamily="34" charset="-120"/>
              </a:rPr>
              <a:t>新增欄位</a:t>
            </a:r>
            <a:r>
              <a:rPr lang="en-US" altLang="zh-TW" b="1" kern="100" dirty="0">
                <a:latin typeface="微軟正黑體" panose="020B0604030504040204" pitchFamily="34" charset="-120"/>
              </a:rPr>
              <a:t>】</a:t>
            </a:r>
            <a:r>
              <a:rPr lang="zh-TW" altLang="en-US" b="1" kern="100" dirty="0">
                <a:latin typeface="微軟正黑體" panose="020B0604030504040204" pitchFamily="34" charset="-120"/>
              </a:rPr>
              <a:t>：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單位</a:t>
            </a: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kern="100" dirty="0">
                <a:latin typeface="微軟正黑體" panose="020B0604030504040204" pitchFamily="34" charset="-120"/>
              </a:rPr>
              <a:t>請依</a:t>
            </a:r>
            <a:r>
              <a:rPr lang="en-US" altLang="zh-TW" kern="100" dirty="0">
                <a:latin typeface="微軟正黑體" panose="020B0604030504040204" pitchFamily="34" charset="-120"/>
              </a:rPr>
              <a:t>【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大學</a:t>
            </a:r>
            <a:r>
              <a:rPr lang="en-US" altLang="zh-TW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(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學院</a:t>
            </a:r>
            <a:r>
              <a:rPr lang="en-US" altLang="zh-TW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/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專科</a:t>
            </a:r>
            <a:r>
              <a:rPr lang="en-US" altLang="zh-TW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)</a:t>
            </a:r>
            <a:r>
              <a:rPr lang="zh-TW" altLang="en-US" kern="100" dirty="0">
                <a:latin typeface="微軟正黑體" panose="020B0604030504040204" pitchFamily="34" charset="-120"/>
              </a:rPr>
              <a:t>；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研究學院</a:t>
            </a:r>
            <a:r>
              <a:rPr lang="en-US" altLang="zh-TW" kern="100" dirty="0">
                <a:latin typeface="微軟正黑體" panose="020B0604030504040204" pitchFamily="34" charset="-120"/>
              </a:rPr>
              <a:t>】</a:t>
            </a:r>
            <a:r>
              <a:rPr lang="zh-TW" altLang="en-US" kern="100" dirty="0">
                <a:latin typeface="微軟正黑體" panose="020B0604030504040204" pitchFamily="34" charset="-120"/>
              </a:rPr>
              <a:t>等分開查填。</a:t>
            </a: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kern="100" dirty="0">
                <a:latin typeface="微軟正黑體" panose="020B0604030504040204" pitchFamily="34" charset="-120"/>
              </a:rPr>
              <a:t>本表請將「大學</a:t>
            </a:r>
            <a:r>
              <a:rPr lang="en-US" altLang="zh-TW" kern="100" dirty="0">
                <a:latin typeface="微軟正黑體" panose="020B0604030504040204" pitchFamily="34" charset="-120"/>
              </a:rPr>
              <a:t>(</a:t>
            </a:r>
            <a:r>
              <a:rPr lang="zh-TW" altLang="en-US" kern="100" dirty="0">
                <a:latin typeface="微軟正黑體" panose="020B0604030504040204" pitchFamily="34" charset="-120"/>
              </a:rPr>
              <a:t>學院</a:t>
            </a:r>
            <a:r>
              <a:rPr lang="en-US" altLang="zh-TW" kern="100" dirty="0">
                <a:latin typeface="微軟正黑體" panose="020B0604030504040204" pitchFamily="34" charset="-120"/>
              </a:rPr>
              <a:t>/</a:t>
            </a:r>
            <a:r>
              <a:rPr lang="zh-TW" altLang="en-US" kern="100" dirty="0">
                <a:latin typeface="微軟正黑體" panose="020B0604030504040204" pitchFamily="34" charset="-120"/>
              </a:rPr>
              <a:t>專科</a:t>
            </a:r>
            <a:r>
              <a:rPr lang="en-US" altLang="zh-TW" kern="100" dirty="0">
                <a:latin typeface="微軟正黑體" panose="020B0604030504040204" pitchFamily="34" charset="-120"/>
              </a:rPr>
              <a:t>) </a:t>
            </a:r>
            <a:r>
              <a:rPr lang="zh-TW" altLang="en-US" kern="100" dirty="0">
                <a:latin typeface="微軟正黑體" panose="020B0604030504040204" pitchFamily="34" charset="-120"/>
              </a:rPr>
              <a:t>」及「研究學院」資料分開查填 ，其中須填報「研究學院」資料包括</a:t>
            </a:r>
            <a:r>
              <a:rPr lang="zh-TW" altLang="en-US" b="1" kern="100" dirty="0">
                <a:latin typeface="微軟正黑體" panose="020B0604030504040204" pitchFamily="34" charset="-120"/>
              </a:rPr>
              <a:t>國立臺灣科技大學及國立臺北科技大學 </a:t>
            </a:r>
            <a:r>
              <a:rPr lang="en-US" altLang="zh-TW" kern="100" dirty="0">
                <a:latin typeface="微軟正黑體" panose="020B0604030504040204" pitchFamily="34" charset="-120"/>
              </a:rPr>
              <a:t>2 </a:t>
            </a:r>
            <a:r>
              <a:rPr lang="zh-TW" altLang="en-US" kern="100" dirty="0">
                <a:latin typeface="微軟正黑體" panose="020B0604030504040204" pitchFamily="34" charset="-120"/>
              </a:rPr>
              <a:t>校，其餘學校僅需勾選「大學</a:t>
            </a:r>
            <a:r>
              <a:rPr lang="en-US" altLang="zh-TW" kern="100" dirty="0">
                <a:latin typeface="微軟正黑體" panose="020B0604030504040204" pitchFamily="34" charset="-120"/>
              </a:rPr>
              <a:t>(</a:t>
            </a:r>
            <a:r>
              <a:rPr lang="zh-TW" altLang="en-US" kern="100" dirty="0">
                <a:latin typeface="微軟正黑體" panose="020B0604030504040204" pitchFamily="34" charset="-120"/>
              </a:rPr>
              <a:t>學院</a:t>
            </a:r>
            <a:r>
              <a:rPr lang="en-US" altLang="zh-TW" kern="100" dirty="0">
                <a:latin typeface="微軟正黑體" panose="020B0604030504040204" pitchFamily="34" charset="-120"/>
              </a:rPr>
              <a:t>/</a:t>
            </a:r>
            <a:r>
              <a:rPr lang="zh-TW" altLang="en-US" kern="100" dirty="0">
                <a:latin typeface="微軟正黑體" panose="020B0604030504040204" pitchFamily="34" charset="-120"/>
              </a:rPr>
              <a:t>專科</a:t>
            </a:r>
            <a:r>
              <a:rPr lang="en-US" altLang="zh-TW" kern="100" dirty="0">
                <a:latin typeface="微軟正黑體" panose="020B0604030504040204" pitchFamily="34" charset="-120"/>
              </a:rPr>
              <a:t>) </a:t>
            </a:r>
            <a:r>
              <a:rPr lang="zh-TW" altLang="en-US" kern="100" dirty="0">
                <a:latin typeface="微軟正黑體" panose="020B0604030504040204" pitchFamily="34" charset="-120"/>
              </a:rPr>
              <a:t>」填報學校校務基金 「接受捐贈決算」情形即可。</a:t>
            </a:r>
            <a:endParaRPr lang="en-US" altLang="zh-TW" kern="100" dirty="0">
              <a:latin typeface="微軟正黑體" panose="020B0604030504040204" pitchFamily="34" charset="-120"/>
            </a:endParaRP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endParaRPr lang="en-US" altLang="zh-TW" sz="1800" kern="100" dirty="0">
              <a:latin typeface="微軟正黑體" panose="020B0604030504040204" pitchFamily="34" charset="-120"/>
            </a:endParaRP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endParaRPr lang="en-US" altLang="zh-TW" sz="1800" kern="100" dirty="0">
              <a:latin typeface="微軟正黑體" panose="020B0604030504040204" pitchFamily="34" charset="-120"/>
            </a:endParaRPr>
          </a:p>
          <a:p>
            <a:pPr marL="0" indent="0" algn="r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zh-TW" altLang="zh-TW" sz="1800" kern="100" dirty="0">
                <a:latin typeface="微軟正黑體" panose="020B0604030504040204" pitchFamily="34" charset="-120"/>
              </a:rPr>
              <a:t>【</a:t>
            </a:r>
            <a:r>
              <a:rPr lang="en-US" altLang="zh-TW" sz="1800" kern="100" dirty="0">
                <a:latin typeface="微軟正黑體" panose="020B0604030504040204" pitchFamily="34" charset="-120"/>
              </a:rPr>
              <a:t>113</a:t>
            </a:r>
            <a:r>
              <a:rPr lang="zh-TW" altLang="zh-TW" sz="1800" kern="100" dirty="0">
                <a:latin typeface="微軟正黑體" panose="020B0604030504040204" pitchFamily="34" charset="-120"/>
              </a:rPr>
              <a:t>年</a:t>
            </a:r>
            <a:r>
              <a:rPr lang="en-US" altLang="zh-TW" sz="1800" kern="100" dirty="0">
                <a:latin typeface="微軟正黑體" panose="020B0604030504040204" pitchFamily="34" charset="-120"/>
              </a:rPr>
              <a:t>03</a:t>
            </a:r>
            <a:r>
              <a:rPr lang="zh-TW" altLang="zh-TW" sz="1800" kern="100" dirty="0">
                <a:latin typeface="微軟正黑體" panose="020B0604030504040204" pitchFamily="34" charset="-120"/>
              </a:rPr>
              <a:t>月「</a:t>
            </a:r>
            <a:r>
              <a:rPr lang="zh-TW" altLang="en-US" sz="1800" kern="100" dirty="0">
                <a:latin typeface="微軟正黑體" panose="020B0604030504040204" pitchFamily="34" charset="-120"/>
              </a:rPr>
              <a:t>會計處</a:t>
            </a:r>
            <a:r>
              <a:rPr lang="zh-TW" altLang="zh-TW" sz="1800" kern="100" dirty="0">
                <a:latin typeface="微軟正黑體" panose="020B0604030504040204" pitchFamily="34" charset="-120"/>
              </a:rPr>
              <a:t>」</a:t>
            </a:r>
            <a:r>
              <a:rPr lang="zh-TW" altLang="en-US" sz="1800" kern="100" dirty="0">
                <a:latin typeface="微軟正黑體" panose="020B0604030504040204" pitchFamily="34" charset="-120"/>
              </a:rPr>
              <a:t>新增欄位</a:t>
            </a:r>
            <a:r>
              <a:rPr lang="zh-TW" altLang="zh-TW" sz="1800" kern="100" dirty="0">
                <a:latin typeface="微軟正黑體" panose="020B0604030504040204" pitchFamily="34" charset="-120"/>
              </a:rPr>
              <a:t>】</a:t>
            </a:r>
            <a:endParaRPr lang="zh-TW" altLang="zh-TW" sz="1800" kern="100" dirty="0">
              <a:latin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5610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16BF026-B04C-4480-880F-FD07E90E6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表</a:t>
            </a:r>
            <a:r>
              <a:rPr lang="en-US" altLang="zh-TW" dirty="0"/>
              <a:t>15-21</a:t>
            </a:r>
            <a:r>
              <a:rPr lang="zh-TW" altLang="en-US" dirty="0"/>
              <a:t>國際化交流明細表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1FA6F266-5834-423F-A383-CAF96436D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16</a:t>
            </a:fld>
            <a:endParaRPr lang="zh-TW" altLang="en-US"/>
          </a:p>
        </p:txBody>
      </p:sp>
      <p:graphicFrame>
        <p:nvGraphicFramePr>
          <p:cNvPr id="7" name="內容版面配置區 6">
            <a:extLst>
              <a:ext uri="{FF2B5EF4-FFF2-40B4-BE49-F238E27FC236}">
                <a16:creationId xmlns:a16="http://schemas.microsoft.com/office/drawing/2014/main" id="{EB2F5949-6BC6-4654-813D-9B494ABA7B12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019869029"/>
              </p:ext>
            </p:extLst>
          </p:nvPr>
        </p:nvGraphicFramePr>
        <p:xfrm>
          <a:off x="162566" y="934721"/>
          <a:ext cx="11846559" cy="19928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57019">
                  <a:extLst>
                    <a:ext uri="{9D8B030D-6E8A-4147-A177-3AD203B41FA5}">
                      <a16:colId xmlns:a16="http://schemas.microsoft.com/office/drawing/2014/main" val="3300069470"/>
                    </a:ext>
                  </a:extLst>
                </a:gridCol>
                <a:gridCol w="1557019">
                  <a:extLst>
                    <a:ext uri="{9D8B030D-6E8A-4147-A177-3AD203B41FA5}">
                      <a16:colId xmlns:a16="http://schemas.microsoft.com/office/drawing/2014/main" val="1262425898"/>
                    </a:ext>
                  </a:extLst>
                </a:gridCol>
                <a:gridCol w="1557019">
                  <a:extLst>
                    <a:ext uri="{9D8B030D-6E8A-4147-A177-3AD203B41FA5}">
                      <a16:colId xmlns:a16="http://schemas.microsoft.com/office/drawing/2014/main" val="3274043357"/>
                    </a:ext>
                  </a:extLst>
                </a:gridCol>
                <a:gridCol w="1557019">
                  <a:extLst>
                    <a:ext uri="{9D8B030D-6E8A-4147-A177-3AD203B41FA5}">
                      <a16:colId xmlns:a16="http://schemas.microsoft.com/office/drawing/2014/main" val="2381984759"/>
                    </a:ext>
                  </a:extLst>
                </a:gridCol>
                <a:gridCol w="2606041">
                  <a:extLst>
                    <a:ext uri="{9D8B030D-6E8A-4147-A177-3AD203B41FA5}">
                      <a16:colId xmlns:a16="http://schemas.microsoft.com/office/drawing/2014/main" val="624324050"/>
                    </a:ext>
                  </a:extLst>
                </a:gridCol>
                <a:gridCol w="2148839">
                  <a:extLst>
                    <a:ext uri="{9D8B030D-6E8A-4147-A177-3AD203B41FA5}">
                      <a16:colId xmlns:a16="http://schemas.microsoft.com/office/drawing/2014/main" val="2770626424"/>
                    </a:ext>
                  </a:extLst>
                </a:gridCol>
                <a:gridCol w="863603">
                  <a:extLst>
                    <a:ext uri="{9D8B030D-6E8A-4147-A177-3AD203B41FA5}">
                      <a16:colId xmlns:a16="http://schemas.microsoft.com/office/drawing/2014/main" val="2046612323"/>
                    </a:ext>
                  </a:extLst>
                </a:gridCol>
              </a:tblGrid>
              <a:tr h="680719"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100" dirty="0">
                          <a:solidFill>
                            <a:srgbClr val="FF0000"/>
                          </a:solidFill>
                          <a:effectLst/>
                        </a:rPr>
                        <a:t>學年度</a:t>
                      </a:r>
                      <a:endParaRPr lang="zh-TW" sz="2400" b="0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100" dirty="0">
                          <a:solidFill>
                            <a:srgbClr val="FF0000"/>
                          </a:solidFill>
                          <a:effectLst/>
                        </a:rPr>
                        <a:t>校內編號</a:t>
                      </a:r>
                      <a:endParaRPr lang="zh-TW" sz="2400" b="0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100" dirty="0">
                          <a:solidFill>
                            <a:srgbClr val="FF0000"/>
                          </a:solidFill>
                          <a:effectLst/>
                        </a:rPr>
                        <a:t>計畫名稱</a:t>
                      </a:r>
                      <a:endParaRPr lang="zh-TW" sz="2400" b="0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100" dirty="0">
                          <a:solidFill>
                            <a:srgbClr val="FF0000"/>
                          </a:solidFill>
                          <a:effectLst/>
                        </a:rPr>
                        <a:t>計畫類型</a:t>
                      </a:r>
                      <a:endParaRPr lang="zh-TW" sz="2400" b="0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TW" sz="2400" b="0" kern="100" dirty="0">
                          <a:solidFill>
                            <a:srgbClr val="FF0000"/>
                          </a:solidFill>
                          <a:effectLst/>
                        </a:rPr>
                        <a:t>金額</a:t>
                      </a:r>
                      <a:endParaRPr lang="zh-TW" sz="2400" b="0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578281"/>
                  </a:ext>
                </a:extLst>
              </a:tr>
              <a:tr h="13121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b="0" kern="100" dirty="0">
                          <a:solidFill>
                            <a:srgbClr val="FF0000"/>
                          </a:solidFill>
                          <a:effectLst/>
                        </a:rPr>
                        <a:t>其他單位補助金額</a:t>
                      </a:r>
                      <a:endParaRPr lang="zh-TW" sz="2400" b="0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b="0" kern="100" dirty="0">
                          <a:solidFill>
                            <a:srgbClr val="FF0000"/>
                          </a:solidFill>
                          <a:effectLst/>
                        </a:rPr>
                        <a:t>學校自籌金額</a:t>
                      </a:r>
                      <a:endParaRPr lang="zh-TW" sz="2400" b="0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b="0" kern="100" dirty="0">
                          <a:solidFill>
                            <a:srgbClr val="FF0000"/>
                          </a:solidFill>
                          <a:effectLst/>
                        </a:rPr>
                        <a:t>總計</a:t>
                      </a:r>
                      <a:endParaRPr lang="zh-TW" sz="2400" b="0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2957219"/>
                  </a:ext>
                </a:extLst>
              </a:tr>
            </a:tbl>
          </a:graphicData>
        </a:graphic>
      </p:graphicFrame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75E5F0D8-B462-43B0-9DFE-DE2AE1482A9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62566" y="3302000"/>
            <a:ext cx="11846559" cy="3556008"/>
          </a:xfrm>
        </p:spPr>
        <p:txBody>
          <a:bodyPr/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en-US" altLang="zh-TW" b="1" kern="100" dirty="0">
                <a:latin typeface="微軟正黑體" panose="020B0604030504040204" pitchFamily="34" charset="-120"/>
              </a:rPr>
              <a:t>【</a:t>
            </a:r>
            <a:r>
              <a:rPr lang="zh-TW" altLang="en-US" b="1" kern="100" dirty="0">
                <a:latin typeface="微軟正黑體" panose="020B0604030504040204" pitchFamily="34" charset="-120"/>
              </a:rPr>
              <a:t>刪除表冊</a:t>
            </a:r>
            <a:r>
              <a:rPr lang="en-US" altLang="zh-TW" b="1" kern="100" dirty="0">
                <a:latin typeface="微軟正黑體" panose="020B0604030504040204" pitchFamily="34" charset="-120"/>
              </a:rPr>
              <a:t>】</a:t>
            </a:r>
            <a:r>
              <a:rPr lang="zh-TW" altLang="en-US" b="1" kern="100" dirty="0">
                <a:latin typeface="微軟正黑體" panose="020B0604030504040204" pitchFamily="34" charset="-120"/>
              </a:rPr>
              <a:t>：</a:t>
            </a:r>
            <a:endParaRPr lang="zh-TW" altLang="en-US" b="1" kern="100" dirty="0">
              <a:solidFill>
                <a:srgbClr val="FF0000"/>
              </a:solidFill>
              <a:latin typeface="微軟正黑體" panose="020B0604030504040204" pitchFamily="34" charset="-120"/>
            </a:endParaRPr>
          </a:p>
          <a:p>
            <a:pPr marL="342874" indent="-342874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kern="100" dirty="0">
                <a:latin typeface="微軟正黑體" panose="020B0604030504040204" pitchFamily="34" charset="-120"/>
              </a:rPr>
              <a:t>自</a:t>
            </a:r>
            <a:r>
              <a:rPr lang="en-US" altLang="zh-TW" kern="100" dirty="0">
                <a:latin typeface="微軟正黑體" panose="020B0604030504040204" pitchFamily="34" charset="-120"/>
              </a:rPr>
              <a:t>113</a:t>
            </a:r>
            <a:r>
              <a:rPr lang="zh-TW" altLang="en-US" kern="100" dirty="0">
                <a:latin typeface="微軟正黑體" panose="020B0604030504040204" pitchFamily="34" charset="-120"/>
              </a:rPr>
              <a:t>年</a:t>
            </a:r>
            <a:r>
              <a:rPr lang="en-US" altLang="zh-TW" kern="100" dirty="0">
                <a:latin typeface="微軟正黑體" panose="020B0604030504040204" pitchFamily="34" charset="-120"/>
              </a:rPr>
              <a:t>03</a:t>
            </a:r>
            <a:r>
              <a:rPr lang="zh-TW" altLang="en-US" kern="100" dirty="0">
                <a:latin typeface="微軟正黑體" panose="020B0604030504040204" pitchFamily="34" charset="-120"/>
              </a:rPr>
              <a:t>月起，刪除本表。</a:t>
            </a:r>
            <a:endParaRPr lang="en-US" altLang="zh-TW" kern="100" dirty="0">
              <a:latin typeface="微軟正黑體" panose="020B0604030504040204" pitchFamily="34" charset="-120"/>
            </a:endParaRP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  <a:defRPr/>
            </a:pPr>
            <a:endParaRPr lang="en-US" altLang="zh-TW" kern="100" dirty="0">
              <a:latin typeface="微軟正黑體" panose="020B0604030504040204" pitchFamily="34" charset="-120"/>
            </a:endParaRPr>
          </a:p>
          <a:p>
            <a:pPr marL="342874" indent="-342874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endParaRPr lang="en-US" altLang="zh-TW" kern="100" dirty="0">
              <a:latin typeface="微軟正黑體" panose="020B0604030504040204" pitchFamily="34" charset="-120"/>
            </a:endParaRPr>
          </a:p>
          <a:p>
            <a:pPr marL="342874" indent="-342874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endParaRPr lang="zh-TW" altLang="en-US" kern="100" dirty="0">
              <a:latin typeface="微軟正黑體" panose="020B0604030504040204" pitchFamily="34" charset="-120"/>
            </a:endParaRPr>
          </a:p>
          <a:p>
            <a:pPr marL="0" indent="0" algn="r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zh-TW" altLang="zh-TW" sz="1800" kern="100" dirty="0">
                <a:latin typeface="微軟正黑體" panose="020B0604030504040204" pitchFamily="34" charset="-120"/>
              </a:rPr>
              <a:t>【</a:t>
            </a:r>
            <a:r>
              <a:rPr lang="en-US" altLang="zh-TW" sz="1800" kern="100" dirty="0">
                <a:latin typeface="微軟正黑體" panose="020B0604030504040204" pitchFamily="34" charset="-120"/>
              </a:rPr>
              <a:t>113</a:t>
            </a:r>
            <a:r>
              <a:rPr lang="zh-TW" altLang="zh-TW" sz="1800" kern="100" dirty="0">
                <a:latin typeface="微軟正黑體" panose="020B0604030504040204" pitchFamily="34" charset="-120"/>
              </a:rPr>
              <a:t>年</a:t>
            </a:r>
            <a:r>
              <a:rPr lang="en-US" altLang="zh-TW" sz="1800" kern="100" dirty="0">
                <a:latin typeface="微軟正黑體" panose="020B0604030504040204" pitchFamily="34" charset="-120"/>
              </a:rPr>
              <a:t>03</a:t>
            </a:r>
            <a:r>
              <a:rPr lang="zh-TW" altLang="zh-TW" sz="1800" kern="100" dirty="0">
                <a:latin typeface="微軟正黑體" panose="020B0604030504040204" pitchFamily="34" charset="-120"/>
              </a:rPr>
              <a:t>月「</a:t>
            </a:r>
            <a:r>
              <a:rPr lang="zh-TW" altLang="en-US" sz="1800" kern="100" dirty="0">
                <a:latin typeface="微軟正黑體" panose="020B0604030504040204" pitchFamily="34" charset="-120"/>
              </a:rPr>
              <a:t>獎補助工作小組</a:t>
            </a:r>
            <a:r>
              <a:rPr lang="zh-TW" altLang="zh-TW" sz="1800" kern="100" dirty="0">
                <a:latin typeface="微軟正黑體" panose="020B0604030504040204" pitchFamily="34" charset="-120"/>
              </a:rPr>
              <a:t>」</a:t>
            </a:r>
            <a:r>
              <a:rPr lang="zh-TW" altLang="en-US" sz="1800" kern="100" dirty="0">
                <a:latin typeface="微軟正黑體" panose="020B0604030504040204" pitchFamily="34" charset="-120"/>
              </a:rPr>
              <a:t>刪除表冊</a:t>
            </a:r>
            <a:r>
              <a:rPr lang="zh-TW" altLang="zh-TW" sz="1800" kern="100" dirty="0">
                <a:latin typeface="微軟正黑體" panose="020B0604030504040204" pitchFamily="34" charset="-120"/>
              </a:rPr>
              <a:t>】</a:t>
            </a:r>
            <a:endParaRPr lang="zh-TW" altLang="zh-TW" sz="1800" kern="100" dirty="0">
              <a:latin typeface="微軟正黑體" panose="020B0604030504040204" pitchFamily="34" charset="-120"/>
              <a:cs typeface="Times New Roman" panose="02020603050405020304" pitchFamily="18" charset="0"/>
            </a:endParaRPr>
          </a:p>
          <a:p>
            <a:endParaRPr lang="zh-TW" altLang="en-US" dirty="0"/>
          </a:p>
        </p:txBody>
      </p:sp>
      <p:sp>
        <p:nvSpPr>
          <p:cNvPr id="6" name="文字版面配置區 5">
            <a:extLst>
              <a:ext uri="{FF2B5EF4-FFF2-40B4-BE49-F238E27FC236}">
                <a16:creationId xmlns:a16="http://schemas.microsoft.com/office/drawing/2014/main" id="{A5B8B2BB-C65C-4FE1-A172-AB490DEF655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zh-TW" dirty="0"/>
              <a:t>07</a:t>
            </a:r>
            <a:endParaRPr lang="zh-TW" altLang="en-US" dirty="0"/>
          </a:p>
        </p:txBody>
      </p:sp>
      <p:cxnSp>
        <p:nvCxnSpPr>
          <p:cNvPr id="9" name="直線接點 8">
            <a:extLst>
              <a:ext uri="{FF2B5EF4-FFF2-40B4-BE49-F238E27FC236}">
                <a16:creationId xmlns:a16="http://schemas.microsoft.com/office/drawing/2014/main" id="{2101325E-0441-49E6-908D-DB8F2A1232FE}"/>
              </a:ext>
            </a:extLst>
          </p:cNvPr>
          <p:cNvCxnSpPr/>
          <p:nvPr/>
        </p:nvCxnSpPr>
        <p:spPr>
          <a:xfrm>
            <a:off x="162566" y="955040"/>
            <a:ext cx="11846555" cy="197104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>
            <a:extLst>
              <a:ext uri="{FF2B5EF4-FFF2-40B4-BE49-F238E27FC236}">
                <a16:creationId xmlns:a16="http://schemas.microsoft.com/office/drawing/2014/main" id="{99450160-8B4D-4136-959C-A1CF1D29B5A6}"/>
              </a:ext>
            </a:extLst>
          </p:cNvPr>
          <p:cNvCxnSpPr>
            <a:cxnSpLocks/>
          </p:cNvCxnSpPr>
          <p:nvPr/>
        </p:nvCxnSpPr>
        <p:spPr>
          <a:xfrm flipV="1">
            <a:off x="182875" y="934721"/>
            <a:ext cx="11826246" cy="199135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43671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17</a:t>
            </a:fld>
            <a:endParaRPr lang="zh-TW" altLang="en-US"/>
          </a:p>
        </p:txBody>
      </p:sp>
      <p:grpSp>
        <p:nvGrpSpPr>
          <p:cNvPr id="23" name="群組 22">
            <a:extLst>
              <a:ext uri="{FF2B5EF4-FFF2-40B4-BE49-F238E27FC236}">
                <a16:creationId xmlns:a16="http://schemas.microsoft.com/office/drawing/2014/main" id="{7C670222-DF35-4B4D-A485-3798DADD9144}"/>
              </a:ext>
            </a:extLst>
          </p:cNvPr>
          <p:cNvGrpSpPr>
            <a:grpSpLocks/>
          </p:cNvGrpSpPr>
          <p:nvPr/>
        </p:nvGrpSpPr>
        <p:grpSpPr bwMode="auto">
          <a:xfrm>
            <a:off x="4755290" y="779462"/>
            <a:ext cx="6539259" cy="5273675"/>
            <a:chOff x="4691063" y="228601"/>
            <a:chExt cx="6539258" cy="5273675"/>
          </a:xfrm>
        </p:grpSpPr>
        <p:grpSp>
          <p:nvGrpSpPr>
            <p:cNvPr id="24" name="群組 11">
              <a:extLst>
                <a:ext uri="{FF2B5EF4-FFF2-40B4-BE49-F238E27FC236}">
                  <a16:creationId xmlns:a16="http://schemas.microsoft.com/office/drawing/2014/main" id="{28ABFF9B-B490-4217-8E4A-06D5F786379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91063" y="228601"/>
              <a:ext cx="6539258" cy="911225"/>
              <a:chOff x="4917207" y="1782220"/>
              <a:chExt cx="5711392" cy="911293"/>
            </a:xfrm>
          </p:grpSpPr>
          <p:sp>
            <p:nvSpPr>
              <p:cNvPr id="44" name="圆角矩形 36">
                <a:extLst>
                  <a:ext uri="{FF2B5EF4-FFF2-40B4-BE49-F238E27FC236}">
                    <a16:creationId xmlns:a16="http://schemas.microsoft.com/office/drawing/2014/main" id="{CE6E2028-0A28-4850-88BD-631A54AA36EB}"/>
                  </a:ext>
                </a:extLst>
              </p:cNvPr>
              <p:cNvSpPr/>
              <p:nvPr/>
            </p:nvSpPr>
            <p:spPr>
              <a:xfrm>
                <a:off x="6226660" y="1782220"/>
                <a:ext cx="4401939" cy="911293"/>
              </a:xfrm>
              <a:prstGeom prst="roundRect">
                <a:avLst>
                  <a:gd name="adj" fmla="val 50000"/>
                </a:avLst>
              </a:prstGeom>
              <a:solidFill>
                <a:schemeClr val="bg2"/>
              </a:solidFill>
              <a:ln w="38100">
                <a:noFill/>
              </a:ln>
              <a:effectLst>
                <a:outerShdw blurRad="203200" dist="88900" dir="8100000" sx="102000" sy="102000" algn="t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TW" altLang="en-US" sz="4000" b="1" dirty="0">
                    <a:solidFill>
                      <a:prstClr val="white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+mn-ea"/>
                    <a:sym typeface="+mn-lt"/>
                  </a:rPr>
                  <a:t>作業期程</a:t>
                </a:r>
                <a:endParaRPr lang="en-US" altLang="zh-CN" sz="4000" b="1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endParaRPr>
              </a:p>
            </p:txBody>
          </p:sp>
          <p:sp>
            <p:nvSpPr>
              <p:cNvPr id="45" name="圆角矩形 40">
                <a:extLst>
                  <a:ext uri="{FF2B5EF4-FFF2-40B4-BE49-F238E27FC236}">
                    <a16:creationId xmlns:a16="http://schemas.microsoft.com/office/drawing/2014/main" id="{A75FF45F-E56D-4A78-BBEE-B3246F0FEE3A}"/>
                  </a:ext>
                </a:extLst>
              </p:cNvPr>
              <p:cNvSpPr/>
              <p:nvPr/>
            </p:nvSpPr>
            <p:spPr bwMode="auto">
              <a:xfrm>
                <a:off x="4917207" y="1782220"/>
                <a:ext cx="1010776" cy="911293"/>
              </a:xfrm>
              <a:prstGeom prst="roundRect">
                <a:avLst/>
              </a:prstGeom>
              <a:solidFill>
                <a:schemeClr val="bg2"/>
              </a:solidFill>
              <a:ln w="38100">
                <a:noFill/>
              </a:ln>
              <a:effectLst>
                <a:outerShdw blurRad="203200" dist="88900" dir="8100000" sx="102000" sy="102000" algn="t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TW" altLang="en-US" sz="4000" b="1" dirty="0">
                    <a:solidFill>
                      <a:prstClr val="white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+mn-ea"/>
                    <a:sym typeface="+mn-lt"/>
                  </a:rPr>
                  <a:t>壹</a:t>
                </a:r>
                <a:endParaRPr lang="zh-CN" altLang="en-US" sz="4000" b="1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endParaRPr>
              </a:p>
            </p:txBody>
          </p:sp>
        </p:grpSp>
        <p:sp>
          <p:nvSpPr>
            <p:cNvPr id="25" name="圆角矩形 40">
              <a:extLst>
                <a:ext uri="{FF2B5EF4-FFF2-40B4-BE49-F238E27FC236}">
                  <a16:creationId xmlns:a16="http://schemas.microsoft.com/office/drawing/2014/main" id="{C87E38A7-AE43-461C-98DB-B262C9182A11}"/>
                </a:ext>
              </a:extLst>
            </p:cNvPr>
            <p:cNvSpPr/>
            <p:nvPr/>
          </p:nvSpPr>
          <p:spPr bwMode="auto">
            <a:xfrm>
              <a:off x="4691063" y="1319214"/>
              <a:ext cx="1157288" cy="911225"/>
            </a:xfrm>
            <a:prstGeom prst="roundRect">
              <a:avLst/>
            </a:prstGeom>
            <a:solidFill>
              <a:schemeClr val="bg2"/>
            </a:solidFill>
            <a:ln w="38100">
              <a:noFill/>
            </a:ln>
            <a:effectLst>
              <a:outerShdw blurRad="203200" dist="88900" dir="8100000" sx="102000" sy="102000" algn="tr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TW" altLang="en-US" sz="4000" b="1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rPr>
                <a:t>貳</a:t>
              </a:r>
              <a:endParaRPr lang="zh-CN" altLang="en-US" sz="4000" b="1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endParaRPr>
            </a:p>
          </p:txBody>
        </p:sp>
        <p:grpSp>
          <p:nvGrpSpPr>
            <p:cNvPr id="26" name="群組 13">
              <a:extLst>
                <a:ext uri="{FF2B5EF4-FFF2-40B4-BE49-F238E27FC236}">
                  <a16:creationId xmlns:a16="http://schemas.microsoft.com/office/drawing/2014/main" id="{057325BE-5FA8-4AE0-8666-625D79F9C56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91063" y="1319214"/>
              <a:ext cx="6539257" cy="2001839"/>
              <a:chOff x="4917207" y="726454"/>
              <a:chExt cx="5711391" cy="2001988"/>
            </a:xfrm>
          </p:grpSpPr>
          <p:sp>
            <p:nvSpPr>
              <p:cNvPr id="40" name="圆角矩形 36">
                <a:extLst>
                  <a:ext uri="{FF2B5EF4-FFF2-40B4-BE49-F238E27FC236}">
                    <a16:creationId xmlns:a16="http://schemas.microsoft.com/office/drawing/2014/main" id="{6FBF0942-8835-4DB6-B329-40CEB9483EF1}"/>
                  </a:ext>
                </a:extLst>
              </p:cNvPr>
              <p:cNvSpPr/>
              <p:nvPr/>
            </p:nvSpPr>
            <p:spPr>
              <a:xfrm>
                <a:off x="6226659" y="726454"/>
                <a:ext cx="4401939" cy="911293"/>
              </a:xfrm>
              <a:prstGeom prst="roundRect">
                <a:avLst>
                  <a:gd name="adj" fmla="val 50000"/>
                </a:avLst>
              </a:prstGeom>
              <a:solidFill>
                <a:schemeClr val="bg2"/>
              </a:solidFill>
              <a:ln w="38100">
                <a:noFill/>
              </a:ln>
              <a:effectLst>
                <a:outerShdw blurRad="203200" dist="88900" dir="8100000" sx="102000" sy="102000" algn="t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TW" altLang="en-US" sz="4000" b="1" dirty="0">
                    <a:solidFill>
                      <a:prstClr val="white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+mn-ea"/>
                    <a:sym typeface="+mn-lt"/>
                  </a:rPr>
                  <a:t>表冊異動</a:t>
                </a:r>
                <a:endParaRPr lang="en-US" altLang="zh-CN" sz="4000" b="1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endParaRPr>
              </a:p>
            </p:txBody>
          </p:sp>
          <p:sp>
            <p:nvSpPr>
              <p:cNvPr id="41" name="圆角矩形 40">
                <a:extLst>
                  <a:ext uri="{FF2B5EF4-FFF2-40B4-BE49-F238E27FC236}">
                    <a16:creationId xmlns:a16="http://schemas.microsoft.com/office/drawing/2014/main" id="{24EC48EE-BFD2-4BFD-8028-7A69C5DEF3B6}"/>
                  </a:ext>
                </a:extLst>
              </p:cNvPr>
              <p:cNvSpPr/>
              <p:nvPr/>
            </p:nvSpPr>
            <p:spPr bwMode="auto">
              <a:xfrm>
                <a:off x="4917207" y="1817149"/>
                <a:ext cx="1010776" cy="911293"/>
              </a:xfrm>
              <a:prstGeom prst="roundRect">
                <a:avLst/>
              </a:prstGeom>
              <a:solidFill>
                <a:srgbClr val="339966"/>
              </a:solidFill>
              <a:ln w="38100">
                <a:noFill/>
              </a:ln>
              <a:effectLst>
                <a:outerShdw blurRad="203200" dist="88900" dir="8100000" sx="102000" sy="102000" algn="t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TW" altLang="en-US" sz="4000" b="1" dirty="0">
                    <a:solidFill>
                      <a:prstClr val="white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+mn-ea"/>
                    <a:sym typeface="+mn-lt"/>
                  </a:rPr>
                  <a:t>參</a:t>
                </a:r>
                <a:endParaRPr lang="zh-CN" altLang="en-US" sz="4000" b="1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endParaRPr>
              </a:p>
            </p:txBody>
          </p:sp>
        </p:grpSp>
        <p:grpSp>
          <p:nvGrpSpPr>
            <p:cNvPr id="29" name="群組 14">
              <a:extLst>
                <a:ext uri="{FF2B5EF4-FFF2-40B4-BE49-F238E27FC236}">
                  <a16:creationId xmlns:a16="http://schemas.microsoft.com/office/drawing/2014/main" id="{D79B49BF-2BBA-4756-BE0B-033CA8A1911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91063" y="3500436"/>
              <a:ext cx="6539257" cy="2001840"/>
              <a:chOff x="4917207" y="740734"/>
              <a:chExt cx="5711390" cy="2001904"/>
            </a:xfrm>
          </p:grpSpPr>
          <p:sp>
            <p:nvSpPr>
              <p:cNvPr id="38" name="圆角矩形 36">
                <a:extLst>
                  <a:ext uri="{FF2B5EF4-FFF2-40B4-BE49-F238E27FC236}">
                    <a16:creationId xmlns:a16="http://schemas.microsoft.com/office/drawing/2014/main" id="{88290E2D-4052-4F10-A001-2AEC7382B632}"/>
                  </a:ext>
                </a:extLst>
              </p:cNvPr>
              <p:cNvSpPr/>
              <p:nvPr/>
            </p:nvSpPr>
            <p:spPr>
              <a:xfrm>
                <a:off x="6226659" y="740734"/>
                <a:ext cx="4401938" cy="911254"/>
              </a:xfrm>
              <a:prstGeom prst="roundRect">
                <a:avLst>
                  <a:gd name="adj" fmla="val 50000"/>
                </a:avLst>
              </a:prstGeom>
              <a:solidFill>
                <a:schemeClr val="bg2"/>
              </a:solidFill>
              <a:ln w="38100">
                <a:noFill/>
              </a:ln>
              <a:effectLst>
                <a:outerShdw blurRad="203200" dist="88900" dir="8100000" sx="102000" sy="102000" algn="t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TW" altLang="en-US" sz="4000" b="1" dirty="0">
                    <a:solidFill>
                      <a:prstClr val="white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+mn-ea"/>
                    <a:sym typeface="+mn-lt"/>
                  </a:rPr>
                  <a:t>重要事項宣導</a:t>
                </a:r>
                <a:endParaRPr lang="en-US" altLang="zh-CN" sz="4000" b="1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endParaRPr>
              </a:p>
            </p:txBody>
          </p:sp>
          <p:sp>
            <p:nvSpPr>
              <p:cNvPr id="39" name="圆角矩形 40">
                <a:extLst>
                  <a:ext uri="{FF2B5EF4-FFF2-40B4-BE49-F238E27FC236}">
                    <a16:creationId xmlns:a16="http://schemas.microsoft.com/office/drawing/2014/main" id="{EB216D13-9DC1-4866-9D64-8D6BBC471291}"/>
                  </a:ext>
                </a:extLst>
              </p:cNvPr>
              <p:cNvSpPr/>
              <p:nvPr/>
            </p:nvSpPr>
            <p:spPr bwMode="auto">
              <a:xfrm>
                <a:off x="4917207" y="1831384"/>
                <a:ext cx="1010776" cy="911254"/>
              </a:xfrm>
              <a:prstGeom prst="roundRect">
                <a:avLst/>
              </a:prstGeom>
              <a:solidFill>
                <a:schemeClr val="bg2"/>
              </a:solidFill>
              <a:ln w="38100">
                <a:noFill/>
              </a:ln>
              <a:effectLst>
                <a:outerShdw blurRad="203200" dist="88900" dir="8100000" sx="102000" sy="102000" algn="t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TW" altLang="en-US" sz="4000" b="1" dirty="0">
                    <a:solidFill>
                      <a:prstClr val="white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+mn-ea"/>
                    <a:sym typeface="+mn-lt"/>
                  </a:rPr>
                  <a:t>伍</a:t>
                </a:r>
                <a:endParaRPr lang="zh-CN" altLang="en-US" sz="4000" b="1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endParaRPr>
              </a:p>
            </p:txBody>
          </p:sp>
        </p:grpSp>
        <p:sp>
          <p:nvSpPr>
            <p:cNvPr id="30" name="圆角矩形 36">
              <a:extLst>
                <a:ext uri="{FF2B5EF4-FFF2-40B4-BE49-F238E27FC236}">
                  <a16:creationId xmlns:a16="http://schemas.microsoft.com/office/drawing/2014/main" id="{3302B2D0-386B-4167-A1B6-4CDAE3CBFD4F}"/>
                </a:ext>
              </a:extLst>
            </p:cNvPr>
            <p:cNvSpPr/>
            <p:nvPr/>
          </p:nvSpPr>
          <p:spPr bwMode="auto">
            <a:xfrm>
              <a:off x="6190319" y="4591047"/>
              <a:ext cx="5040000" cy="911225"/>
            </a:xfrm>
            <a:prstGeom prst="roundRect">
              <a:avLst>
                <a:gd name="adj" fmla="val 50000"/>
              </a:avLst>
            </a:prstGeom>
            <a:solidFill>
              <a:schemeClr val="bg2"/>
            </a:solidFill>
            <a:ln w="38100">
              <a:noFill/>
            </a:ln>
            <a:effectLst>
              <a:outerShdw blurRad="203200" dist="88900" dir="8100000" sx="102000" sy="102000" algn="tr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TW" altLang="en-US" sz="4000" b="1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rPr>
                <a:t>聯絡資訊</a:t>
              </a:r>
              <a:endParaRPr lang="en-US" altLang="zh-CN" sz="4000" b="1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endParaRPr>
            </a:p>
          </p:txBody>
        </p:sp>
        <p:grpSp>
          <p:nvGrpSpPr>
            <p:cNvPr id="31" name="群組 15">
              <a:extLst>
                <a:ext uri="{FF2B5EF4-FFF2-40B4-BE49-F238E27FC236}">
                  <a16:creationId xmlns:a16="http://schemas.microsoft.com/office/drawing/2014/main" id="{C474B68E-0E93-4E61-9528-84328980615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91063" y="2409825"/>
              <a:ext cx="6539256" cy="2001839"/>
              <a:chOff x="4917207" y="732888"/>
              <a:chExt cx="5711390" cy="2001903"/>
            </a:xfrm>
          </p:grpSpPr>
          <p:sp>
            <p:nvSpPr>
              <p:cNvPr id="36" name="圆角矩形 36">
                <a:extLst>
                  <a:ext uri="{FF2B5EF4-FFF2-40B4-BE49-F238E27FC236}">
                    <a16:creationId xmlns:a16="http://schemas.microsoft.com/office/drawing/2014/main" id="{A7AF2CE0-602E-4F86-B4E5-8C363B9BE470}"/>
                  </a:ext>
                </a:extLst>
              </p:cNvPr>
              <p:cNvSpPr/>
              <p:nvPr/>
            </p:nvSpPr>
            <p:spPr>
              <a:xfrm>
                <a:off x="6226658" y="732888"/>
                <a:ext cx="4401939" cy="911254"/>
              </a:xfrm>
              <a:prstGeom prst="roundRect">
                <a:avLst>
                  <a:gd name="adj" fmla="val 50000"/>
                </a:avLst>
              </a:prstGeom>
              <a:solidFill>
                <a:srgbClr val="8CC94C"/>
              </a:solidFill>
              <a:ln w="38100">
                <a:noFill/>
              </a:ln>
              <a:effectLst>
                <a:outerShdw blurRad="203200" dist="88900" dir="8100000" sx="102000" sy="102000" algn="t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TW" altLang="en-US" sz="4000" b="1" dirty="0">
                    <a:solidFill>
                      <a:prstClr val="white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+mn-ea"/>
                    <a:sym typeface="+mn-lt"/>
                  </a:rPr>
                  <a:t>下期表冊異動預告</a:t>
                </a:r>
                <a:endParaRPr lang="en-US" altLang="zh-CN" sz="4000" b="1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endParaRPr>
              </a:p>
            </p:txBody>
          </p:sp>
          <p:sp>
            <p:nvSpPr>
              <p:cNvPr id="37" name="圆角矩形 40">
                <a:extLst>
                  <a:ext uri="{FF2B5EF4-FFF2-40B4-BE49-F238E27FC236}">
                    <a16:creationId xmlns:a16="http://schemas.microsoft.com/office/drawing/2014/main" id="{6F6CED60-BD9E-458A-95A7-A063F78EB950}"/>
                  </a:ext>
                </a:extLst>
              </p:cNvPr>
              <p:cNvSpPr/>
              <p:nvPr/>
            </p:nvSpPr>
            <p:spPr bwMode="auto">
              <a:xfrm>
                <a:off x="4917207" y="1823537"/>
                <a:ext cx="1010776" cy="911254"/>
              </a:xfrm>
              <a:prstGeom prst="roundRect">
                <a:avLst/>
              </a:prstGeom>
              <a:solidFill>
                <a:schemeClr val="bg2"/>
              </a:solidFill>
              <a:ln w="38100">
                <a:noFill/>
              </a:ln>
              <a:effectLst>
                <a:outerShdw blurRad="203200" dist="88900" dir="8100000" sx="102000" sy="102000" algn="t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TW" altLang="en-US" sz="4000" b="1" dirty="0">
                    <a:solidFill>
                      <a:prstClr val="white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+mn-ea"/>
                    <a:sym typeface="+mn-lt"/>
                  </a:rPr>
                  <a:t>肆</a:t>
                </a:r>
                <a:endParaRPr lang="zh-CN" altLang="en-US" sz="4000" b="1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446378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687B6B2-C7DB-4F03-86AA-87E49C48C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報表</a:t>
            </a:r>
            <a:r>
              <a:rPr lang="en-US" altLang="zh-TW" dirty="0"/>
              <a:t>2-1-3-5</a:t>
            </a:r>
            <a:r>
              <a:rPr lang="zh-TW" altLang="en-US" dirty="0"/>
              <a:t>國家重點領域研究學院新生註冊率統計表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DBF09DC6-524F-4C0F-8A57-EBFADEDAD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18</a:t>
            </a:fld>
            <a:endParaRPr lang="zh-TW" altLang="en-US"/>
          </a:p>
        </p:txBody>
      </p:sp>
      <p:graphicFrame>
        <p:nvGraphicFramePr>
          <p:cNvPr id="7" name="內容版面配置區 6">
            <a:extLst>
              <a:ext uri="{FF2B5EF4-FFF2-40B4-BE49-F238E27FC236}">
                <a16:creationId xmlns:a16="http://schemas.microsoft.com/office/drawing/2014/main" id="{E297A649-8208-4D9F-9493-86CFF8BEC7F1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6185116"/>
              </p:ext>
            </p:extLst>
          </p:nvPr>
        </p:nvGraphicFramePr>
        <p:xfrm>
          <a:off x="182875" y="870005"/>
          <a:ext cx="11846561" cy="23521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0513">
                  <a:extLst>
                    <a:ext uri="{9D8B030D-6E8A-4147-A177-3AD203B41FA5}">
                      <a16:colId xmlns:a16="http://schemas.microsoft.com/office/drawing/2014/main" val="1067792331"/>
                    </a:ext>
                  </a:extLst>
                </a:gridCol>
                <a:gridCol w="540513">
                  <a:extLst>
                    <a:ext uri="{9D8B030D-6E8A-4147-A177-3AD203B41FA5}">
                      <a16:colId xmlns:a16="http://schemas.microsoft.com/office/drawing/2014/main" val="2483501999"/>
                    </a:ext>
                  </a:extLst>
                </a:gridCol>
                <a:gridCol w="540513">
                  <a:extLst>
                    <a:ext uri="{9D8B030D-6E8A-4147-A177-3AD203B41FA5}">
                      <a16:colId xmlns:a16="http://schemas.microsoft.com/office/drawing/2014/main" val="302570534"/>
                    </a:ext>
                  </a:extLst>
                </a:gridCol>
                <a:gridCol w="540513">
                  <a:extLst>
                    <a:ext uri="{9D8B030D-6E8A-4147-A177-3AD203B41FA5}">
                      <a16:colId xmlns:a16="http://schemas.microsoft.com/office/drawing/2014/main" val="4055373789"/>
                    </a:ext>
                  </a:extLst>
                </a:gridCol>
                <a:gridCol w="540513">
                  <a:extLst>
                    <a:ext uri="{9D8B030D-6E8A-4147-A177-3AD203B41FA5}">
                      <a16:colId xmlns:a16="http://schemas.microsoft.com/office/drawing/2014/main" val="752565865"/>
                    </a:ext>
                  </a:extLst>
                </a:gridCol>
                <a:gridCol w="1340275">
                  <a:extLst>
                    <a:ext uri="{9D8B030D-6E8A-4147-A177-3AD203B41FA5}">
                      <a16:colId xmlns:a16="http://schemas.microsoft.com/office/drawing/2014/main" val="2423033693"/>
                    </a:ext>
                  </a:extLst>
                </a:gridCol>
                <a:gridCol w="1728045">
                  <a:extLst>
                    <a:ext uri="{9D8B030D-6E8A-4147-A177-3AD203B41FA5}">
                      <a16:colId xmlns:a16="http://schemas.microsoft.com/office/drawing/2014/main" val="178599825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269992279"/>
                    </a:ext>
                  </a:extLst>
                </a:gridCol>
                <a:gridCol w="1276780">
                  <a:extLst>
                    <a:ext uri="{9D8B030D-6E8A-4147-A177-3AD203B41FA5}">
                      <a16:colId xmlns:a16="http://schemas.microsoft.com/office/drawing/2014/main" val="3734148350"/>
                    </a:ext>
                  </a:extLst>
                </a:gridCol>
                <a:gridCol w="630765">
                  <a:extLst>
                    <a:ext uri="{9D8B030D-6E8A-4147-A177-3AD203B41FA5}">
                      <a16:colId xmlns:a16="http://schemas.microsoft.com/office/drawing/2014/main" val="3618030611"/>
                    </a:ext>
                  </a:extLst>
                </a:gridCol>
                <a:gridCol w="630765">
                  <a:extLst>
                    <a:ext uri="{9D8B030D-6E8A-4147-A177-3AD203B41FA5}">
                      <a16:colId xmlns:a16="http://schemas.microsoft.com/office/drawing/2014/main" val="2168164954"/>
                    </a:ext>
                  </a:extLst>
                </a:gridCol>
                <a:gridCol w="630765">
                  <a:extLst>
                    <a:ext uri="{9D8B030D-6E8A-4147-A177-3AD203B41FA5}">
                      <a16:colId xmlns:a16="http://schemas.microsoft.com/office/drawing/2014/main" val="1318366690"/>
                    </a:ext>
                  </a:extLst>
                </a:gridCol>
                <a:gridCol w="803485">
                  <a:extLst>
                    <a:ext uri="{9D8B030D-6E8A-4147-A177-3AD203B41FA5}">
                      <a16:colId xmlns:a16="http://schemas.microsoft.com/office/drawing/2014/main" val="1801395981"/>
                    </a:ext>
                  </a:extLst>
                </a:gridCol>
                <a:gridCol w="543558">
                  <a:extLst>
                    <a:ext uri="{9D8B030D-6E8A-4147-A177-3AD203B41FA5}">
                      <a16:colId xmlns:a16="http://schemas.microsoft.com/office/drawing/2014/main" val="4040512203"/>
                    </a:ext>
                  </a:extLst>
                </a:gridCol>
                <a:gridCol w="543558">
                  <a:extLst>
                    <a:ext uri="{9D8B030D-6E8A-4147-A177-3AD203B41FA5}">
                      <a16:colId xmlns:a16="http://schemas.microsoft.com/office/drawing/2014/main" val="686930149"/>
                    </a:ext>
                  </a:extLst>
                </a:gridCol>
              </a:tblGrid>
              <a:tr h="658999"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1" kern="0" dirty="0">
                          <a:solidFill>
                            <a:srgbClr val="FF0000"/>
                          </a:solidFill>
                          <a:effectLst/>
                        </a:rPr>
                        <a:t>學年度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760" marR="9760" marT="0" marB="0" vert="eaVert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1" kern="0" dirty="0">
                          <a:solidFill>
                            <a:srgbClr val="FF0000"/>
                          </a:solidFill>
                          <a:effectLst/>
                        </a:rPr>
                        <a:t>學院別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760" marR="9760" marT="0" marB="0" vert="eaVert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zh-TW" sz="2400" b="1" kern="0" dirty="0">
                          <a:solidFill>
                            <a:srgbClr val="FF0000"/>
                          </a:solidFill>
                          <a:effectLst/>
                        </a:rPr>
                        <a:t>系所名稱</a:t>
                      </a:r>
                      <a:endParaRPr lang="zh-TW" alt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760" marR="9760" marT="0" marB="0" vert="eaVert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zh-TW" sz="2400" b="1" kern="0" dirty="0">
                          <a:solidFill>
                            <a:srgbClr val="FF0000"/>
                          </a:solidFill>
                          <a:effectLst/>
                        </a:rPr>
                        <a:t>學制班別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760" marR="9760" marT="0" marB="0" vert="eaVert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3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400" b="1" kern="0" dirty="0">
                          <a:solidFill>
                            <a:srgbClr val="FF0000"/>
                          </a:solidFill>
                          <a:effectLst/>
                        </a:rPr>
                        <a:t>統計處代碼</a:t>
                      </a:r>
                      <a:endParaRPr lang="zh-TW" alt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760" marR="9760" marT="0" marB="0" vert="eaVert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本國新生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760" marR="976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3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境外</a:t>
                      </a:r>
                      <a:r>
                        <a:rPr lang="en-US" alt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新生</a:t>
                      </a:r>
                      <a:r>
                        <a:rPr lang="en-US" alt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zh-TW" alt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學生實際註冊人數</a:t>
                      </a:r>
                      <a:endParaRPr lang="zh-TW" alt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760" marR="97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特色說明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760" marR="976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特色說明網址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760" marR="976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1674190"/>
                  </a:ext>
                </a:extLst>
              </a:tr>
              <a:tr h="162059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kern="0" dirty="0">
                          <a:effectLst/>
                        </a:rPr>
                        <a:t>核定新生招生名額</a:t>
                      </a:r>
                      <a:endParaRPr lang="zh-TW" sz="2400" kern="100" dirty="0">
                        <a:effectLst/>
                      </a:endParaRPr>
                    </a:p>
                    <a:p>
                      <a:pPr algn="ctr"/>
                      <a:r>
                        <a:rPr lang="en-US" sz="2400" kern="0" dirty="0">
                          <a:effectLst/>
                        </a:rPr>
                        <a:t>(A)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760" marR="976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kern="0" dirty="0">
                          <a:effectLst/>
                        </a:rPr>
                        <a:t>新生保留入學資格人數</a:t>
                      </a:r>
                      <a:endParaRPr lang="zh-TW" sz="2400" kern="100" dirty="0">
                        <a:effectLst/>
                      </a:endParaRPr>
                    </a:p>
                    <a:p>
                      <a:pPr algn="ctr"/>
                      <a:r>
                        <a:rPr lang="en-US" sz="2400" kern="0" dirty="0">
                          <a:effectLst/>
                        </a:rPr>
                        <a:t>(B)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760" marR="97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kern="0" dirty="0">
                          <a:effectLst/>
                        </a:rPr>
                        <a:t>實際註冊人數</a:t>
                      </a:r>
                      <a:endParaRPr lang="zh-TW" sz="2400" kern="100" dirty="0">
                        <a:effectLst/>
                      </a:endParaRPr>
                    </a:p>
                    <a:p>
                      <a:pPr algn="ctr"/>
                      <a:r>
                        <a:rPr lang="en-US" sz="2400" kern="0" dirty="0">
                          <a:effectLst/>
                        </a:rPr>
                        <a:t>(C)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760" marR="97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kern="0" dirty="0">
                          <a:effectLst/>
                        </a:rPr>
                        <a:t>新生註冊率</a:t>
                      </a:r>
                      <a:r>
                        <a:rPr lang="en-US" sz="2400" kern="0" dirty="0">
                          <a:effectLst/>
                        </a:rPr>
                        <a:t>(</a:t>
                      </a:r>
                      <a:r>
                        <a:rPr lang="zh-TW" sz="2400" kern="0" dirty="0">
                          <a:effectLst/>
                        </a:rPr>
                        <a:t>％</a:t>
                      </a:r>
                      <a:r>
                        <a:rPr lang="en-US" sz="2400" kern="0" dirty="0">
                          <a:effectLst/>
                        </a:rPr>
                        <a:t>)</a:t>
                      </a:r>
                      <a:endParaRPr lang="zh-TW" sz="2400" kern="100" dirty="0">
                        <a:effectLst/>
                      </a:endParaRPr>
                    </a:p>
                    <a:p>
                      <a:pPr algn="ctr"/>
                      <a:r>
                        <a:rPr lang="en-US" sz="2400" kern="0" dirty="0">
                          <a:effectLst/>
                        </a:rPr>
                        <a:t>(D)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760" marR="97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kern="0" dirty="0">
                          <a:effectLst/>
                        </a:rPr>
                        <a:t>外國學生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760" marR="976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kern="0" dirty="0">
                          <a:effectLst/>
                        </a:rPr>
                        <a:t>僑生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760" marR="976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kern="0" dirty="0">
                          <a:effectLst/>
                        </a:rPr>
                        <a:t>港澳生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760" marR="976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kern="0" dirty="0">
                          <a:effectLst/>
                        </a:rPr>
                        <a:t>小計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760" marR="976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7671551"/>
                  </a:ext>
                </a:extLst>
              </a:tr>
            </a:tbl>
          </a:graphicData>
        </a:graphic>
      </p:graphicFrame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C2154986-CFE6-49E8-98CE-45FB071C9C1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62566" y="3289693"/>
            <a:ext cx="11846559" cy="3568315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en-US" altLang="zh-TW" b="1" kern="100" dirty="0">
                <a:latin typeface="微軟正黑體" panose="020B0604030504040204" pitchFamily="34" charset="-120"/>
              </a:rPr>
              <a:t>【</a:t>
            </a:r>
            <a:r>
              <a:rPr lang="zh-TW" altLang="en-US" b="1" kern="100" dirty="0">
                <a:latin typeface="微軟正黑體" panose="020B0604030504040204" pitchFamily="34" charset="-120"/>
              </a:rPr>
              <a:t>新增欄位</a:t>
            </a:r>
            <a:r>
              <a:rPr lang="en-US" altLang="zh-TW" b="1" kern="100" dirty="0">
                <a:latin typeface="微軟正黑體" panose="020B0604030504040204" pitchFamily="34" charset="-120"/>
              </a:rPr>
              <a:t>】</a:t>
            </a:r>
            <a:r>
              <a:rPr lang="zh-TW" altLang="en-US" b="1" kern="100" dirty="0">
                <a:latin typeface="微軟正黑體" panose="020B0604030504040204" pitchFamily="34" charset="-120"/>
              </a:rPr>
              <a:t>：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學年度、</a:t>
            </a:r>
            <a:r>
              <a:rPr lang="zh-TW" altLang="en-US" b="1" dirty="0">
                <a:solidFill>
                  <a:srgbClr val="FF0000"/>
                </a:solidFill>
              </a:rPr>
              <a:t>學院別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、系所名稱、</a:t>
            </a:r>
            <a:r>
              <a:rPr lang="zh-TW" altLang="en-US" b="1" dirty="0">
                <a:solidFill>
                  <a:srgbClr val="FF0000"/>
                </a:solidFill>
              </a:rPr>
              <a:t>學制班別、統計處代碼</a:t>
            </a:r>
            <a:endParaRPr lang="zh-TW" altLang="en-US" b="1" kern="100" dirty="0">
              <a:solidFill>
                <a:srgbClr val="FF0000"/>
              </a:solidFill>
              <a:latin typeface="微軟正黑體" panose="020B0604030504040204" pitchFamily="34" charset="-120"/>
            </a:endParaRP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b="1" dirty="0">
                <a:solidFill>
                  <a:srgbClr val="FF0000"/>
                </a:solidFill>
              </a:rPr>
              <a:t>目前僅有國立臺灣科技大學及國立臺北科技大學 </a:t>
            </a:r>
            <a:r>
              <a:rPr lang="en-US" altLang="zh-TW" b="1" dirty="0">
                <a:solidFill>
                  <a:srgbClr val="FF0000"/>
                </a:solidFill>
              </a:rPr>
              <a:t>2 </a:t>
            </a:r>
            <a:r>
              <a:rPr lang="zh-TW" altLang="en-US" b="1" dirty="0">
                <a:solidFill>
                  <a:srgbClr val="FF0000"/>
                </a:solidFill>
              </a:rPr>
              <a:t>校有「國家重點領域研究學院」資料。</a:t>
            </a: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b="1" dirty="0">
                <a:solidFill>
                  <a:srgbClr val="FF0000"/>
                </a:solidFill>
              </a:rPr>
              <a:t>學年度：</a:t>
            </a:r>
            <a:r>
              <a:rPr lang="zh-TW" altLang="en-US" dirty="0"/>
              <a:t>學校</a:t>
            </a:r>
            <a:r>
              <a:rPr lang="zh-TW" altLang="en-US" b="1" dirty="0">
                <a:solidFill>
                  <a:srgbClr val="FF0000"/>
                </a:solidFill>
              </a:rPr>
              <a:t>每年</a:t>
            </a:r>
            <a:r>
              <a:rPr lang="en-US" altLang="zh-TW" b="1" dirty="0">
                <a:solidFill>
                  <a:srgbClr val="FF0000"/>
                </a:solidFill>
              </a:rPr>
              <a:t>10</a:t>
            </a:r>
            <a:r>
              <a:rPr lang="zh-TW" altLang="en-US" b="1" dirty="0">
                <a:solidFill>
                  <a:srgbClr val="FF0000"/>
                </a:solidFill>
              </a:rPr>
              <a:t>月</a:t>
            </a:r>
            <a:r>
              <a:rPr lang="zh-TW" altLang="en-US" dirty="0"/>
              <a:t>呈現當學年度資料，以</a:t>
            </a:r>
            <a:r>
              <a:rPr lang="en-US" altLang="zh-TW" dirty="0"/>
              <a:t>10</a:t>
            </a:r>
            <a:r>
              <a:rPr lang="zh-TW" altLang="en-US" dirty="0"/>
              <a:t>月</a:t>
            </a:r>
            <a:r>
              <a:rPr lang="en-US" altLang="zh-TW" dirty="0"/>
              <a:t>15</a:t>
            </a:r>
            <a:r>
              <a:rPr lang="zh-TW" altLang="en-US" dirty="0"/>
              <a:t>日為資料調查基準日，</a:t>
            </a:r>
            <a:r>
              <a:rPr lang="zh-TW" altLang="en-US" b="1" dirty="0">
                <a:solidFill>
                  <a:srgbClr val="FF0000"/>
                </a:solidFill>
              </a:rPr>
              <a:t>本報表系統自動產生</a:t>
            </a:r>
            <a:r>
              <a:rPr lang="zh-TW" altLang="en-US" dirty="0"/>
              <a:t>，請學校於填表期間內完成填報及確認。</a:t>
            </a:r>
            <a:endParaRPr lang="en-US" altLang="zh-TW" dirty="0"/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b="1" dirty="0">
                <a:solidFill>
                  <a:srgbClr val="FF0000"/>
                </a:solidFill>
              </a:rPr>
              <a:t>學院別、系所名稱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、</a:t>
            </a:r>
            <a:r>
              <a:rPr lang="zh-TW" altLang="en-US" b="1" dirty="0">
                <a:solidFill>
                  <a:srgbClr val="FF0000"/>
                </a:solidFill>
              </a:rPr>
              <a:t>學制班別：</a:t>
            </a:r>
            <a:r>
              <a:rPr lang="zh-TW" altLang="en-US" dirty="0"/>
              <a:t>系統自動匯入，教育部核定通過之國家重點領域研究學院之學院、 系所、學制班別，請確認與教育部核定函文及組織規程相符。</a:t>
            </a:r>
            <a:endParaRPr lang="en-US" altLang="zh-TW" dirty="0"/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b="1" dirty="0">
                <a:solidFill>
                  <a:srgbClr val="FF0000"/>
                </a:solidFill>
              </a:rPr>
              <a:t>統計處代碼：</a:t>
            </a:r>
            <a:r>
              <a:rPr lang="zh-TW" altLang="en-US" dirty="0"/>
              <a:t>系統由系所自動對應統計處代碼。</a:t>
            </a:r>
          </a:p>
          <a:p>
            <a:pPr marL="0" indent="0" algn="r">
              <a:lnSpc>
                <a:spcPct val="120000"/>
              </a:lnSpc>
              <a:spcBef>
                <a:spcPts val="600"/>
              </a:spcBef>
              <a:buNone/>
              <a:defRPr/>
            </a:pPr>
            <a:r>
              <a:rPr lang="en-US" altLang="zh-TW" sz="1800" kern="100" dirty="0">
                <a:latin typeface="微軟正黑體" panose="020B0604030504040204" pitchFamily="34" charset="-120"/>
              </a:rPr>
              <a:t>【 113</a:t>
            </a:r>
            <a:r>
              <a:rPr lang="zh-TW" altLang="en-US" sz="1800" kern="100" dirty="0">
                <a:latin typeface="微軟正黑體" panose="020B0604030504040204" pitchFamily="34" charset="-120"/>
              </a:rPr>
              <a:t>年</a:t>
            </a:r>
            <a:r>
              <a:rPr lang="en-US" altLang="zh-TW" sz="1800" kern="100" dirty="0">
                <a:latin typeface="微軟正黑體" panose="020B0604030504040204" pitchFamily="34" charset="-120"/>
              </a:rPr>
              <a:t>03</a:t>
            </a:r>
            <a:r>
              <a:rPr lang="zh-TW" altLang="en-US" sz="1800" kern="100" dirty="0">
                <a:latin typeface="微軟正黑體" panose="020B0604030504040204" pitchFamily="34" charset="-120"/>
              </a:rPr>
              <a:t>月因應「技職司」需求新增欄位</a:t>
            </a:r>
            <a:r>
              <a:rPr lang="en-US" altLang="zh-TW" sz="1800" kern="100" dirty="0">
                <a:latin typeface="微軟正黑體" panose="020B0604030504040204" pitchFamily="34" charset="-120"/>
              </a:rPr>
              <a:t>】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6" name="文字版面配置區 5">
            <a:extLst>
              <a:ext uri="{FF2B5EF4-FFF2-40B4-BE49-F238E27FC236}">
                <a16:creationId xmlns:a16="http://schemas.microsoft.com/office/drawing/2014/main" id="{2FBEF2E4-5FD9-4E76-86DF-15BC30F88A1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zh-TW" dirty="0"/>
              <a:t>01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905419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687B6B2-C7DB-4F03-86AA-87E49C48C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報表</a:t>
            </a:r>
            <a:r>
              <a:rPr lang="en-US" altLang="zh-TW" dirty="0"/>
              <a:t>2-1-3-5</a:t>
            </a:r>
            <a:r>
              <a:rPr lang="zh-TW" altLang="en-US" dirty="0"/>
              <a:t>國家重點領域研究學院新生註冊率統計表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DBF09DC6-524F-4C0F-8A57-EBFADEDAD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19</a:t>
            </a:fld>
            <a:endParaRPr lang="zh-TW" altLang="en-US"/>
          </a:p>
        </p:txBody>
      </p:sp>
      <p:graphicFrame>
        <p:nvGraphicFramePr>
          <p:cNvPr id="7" name="內容版面配置區 6">
            <a:extLst>
              <a:ext uri="{FF2B5EF4-FFF2-40B4-BE49-F238E27FC236}">
                <a16:creationId xmlns:a16="http://schemas.microsoft.com/office/drawing/2014/main" id="{E297A649-8208-4D9F-9493-86CFF8BEC7F1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912726160"/>
              </p:ext>
            </p:extLst>
          </p:nvPr>
        </p:nvGraphicFramePr>
        <p:xfrm>
          <a:off x="182875" y="870005"/>
          <a:ext cx="11846561" cy="23521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0513">
                  <a:extLst>
                    <a:ext uri="{9D8B030D-6E8A-4147-A177-3AD203B41FA5}">
                      <a16:colId xmlns:a16="http://schemas.microsoft.com/office/drawing/2014/main" val="1067792331"/>
                    </a:ext>
                  </a:extLst>
                </a:gridCol>
                <a:gridCol w="540513">
                  <a:extLst>
                    <a:ext uri="{9D8B030D-6E8A-4147-A177-3AD203B41FA5}">
                      <a16:colId xmlns:a16="http://schemas.microsoft.com/office/drawing/2014/main" val="2483501999"/>
                    </a:ext>
                  </a:extLst>
                </a:gridCol>
                <a:gridCol w="540513">
                  <a:extLst>
                    <a:ext uri="{9D8B030D-6E8A-4147-A177-3AD203B41FA5}">
                      <a16:colId xmlns:a16="http://schemas.microsoft.com/office/drawing/2014/main" val="302570534"/>
                    </a:ext>
                  </a:extLst>
                </a:gridCol>
                <a:gridCol w="540513">
                  <a:extLst>
                    <a:ext uri="{9D8B030D-6E8A-4147-A177-3AD203B41FA5}">
                      <a16:colId xmlns:a16="http://schemas.microsoft.com/office/drawing/2014/main" val="4055373789"/>
                    </a:ext>
                  </a:extLst>
                </a:gridCol>
                <a:gridCol w="540513">
                  <a:extLst>
                    <a:ext uri="{9D8B030D-6E8A-4147-A177-3AD203B41FA5}">
                      <a16:colId xmlns:a16="http://schemas.microsoft.com/office/drawing/2014/main" val="752565865"/>
                    </a:ext>
                  </a:extLst>
                </a:gridCol>
                <a:gridCol w="1340275">
                  <a:extLst>
                    <a:ext uri="{9D8B030D-6E8A-4147-A177-3AD203B41FA5}">
                      <a16:colId xmlns:a16="http://schemas.microsoft.com/office/drawing/2014/main" val="2423033693"/>
                    </a:ext>
                  </a:extLst>
                </a:gridCol>
                <a:gridCol w="1728045">
                  <a:extLst>
                    <a:ext uri="{9D8B030D-6E8A-4147-A177-3AD203B41FA5}">
                      <a16:colId xmlns:a16="http://schemas.microsoft.com/office/drawing/2014/main" val="178599825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269992279"/>
                    </a:ext>
                  </a:extLst>
                </a:gridCol>
                <a:gridCol w="1276780">
                  <a:extLst>
                    <a:ext uri="{9D8B030D-6E8A-4147-A177-3AD203B41FA5}">
                      <a16:colId xmlns:a16="http://schemas.microsoft.com/office/drawing/2014/main" val="3734148350"/>
                    </a:ext>
                  </a:extLst>
                </a:gridCol>
                <a:gridCol w="630765">
                  <a:extLst>
                    <a:ext uri="{9D8B030D-6E8A-4147-A177-3AD203B41FA5}">
                      <a16:colId xmlns:a16="http://schemas.microsoft.com/office/drawing/2014/main" val="3618030611"/>
                    </a:ext>
                  </a:extLst>
                </a:gridCol>
                <a:gridCol w="630765">
                  <a:extLst>
                    <a:ext uri="{9D8B030D-6E8A-4147-A177-3AD203B41FA5}">
                      <a16:colId xmlns:a16="http://schemas.microsoft.com/office/drawing/2014/main" val="2168164954"/>
                    </a:ext>
                  </a:extLst>
                </a:gridCol>
                <a:gridCol w="630765">
                  <a:extLst>
                    <a:ext uri="{9D8B030D-6E8A-4147-A177-3AD203B41FA5}">
                      <a16:colId xmlns:a16="http://schemas.microsoft.com/office/drawing/2014/main" val="1318366690"/>
                    </a:ext>
                  </a:extLst>
                </a:gridCol>
                <a:gridCol w="803485">
                  <a:extLst>
                    <a:ext uri="{9D8B030D-6E8A-4147-A177-3AD203B41FA5}">
                      <a16:colId xmlns:a16="http://schemas.microsoft.com/office/drawing/2014/main" val="1801395981"/>
                    </a:ext>
                  </a:extLst>
                </a:gridCol>
                <a:gridCol w="543558">
                  <a:extLst>
                    <a:ext uri="{9D8B030D-6E8A-4147-A177-3AD203B41FA5}">
                      <a16:colId xmlns:a16="http://schemas.microsoft.com/office/drawing/2014/main" val="4040512203"/>
                    </a:ext>
                  </a:extLst>
                </a:gridCol>
                <a:gridCol w="543558">
                  <a:extLst>
                    <a:ext uri="{9D8B030D-6E8A-4147-A177-3AD203B41FA5}">
                      <a16:colId xmlns:a16="http://schemas.microsoft.com/office/drawing/2014/main" val="686930149"/>
                    </a:ext>
                  </a:extLst>
                </a:gridCol>
              </a:tblGrid>
              <a:tr h="658999"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學年度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760" marR="976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學院別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760" marR="976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統計處代碼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760" marR="976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系所名稱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760" marR="976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學制班別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760" marR="976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zh-TW" sz="2400" b="1" kern="0" dirty="0">
                          <a:solidFill>
                            <a:srgbClr val="FF0000"/>
                          </a:solidFill>
                          <a:effectLst/>
                        </a:rPr>
                        <a:t>本國新生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760" marR="976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3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境外</a:t>
                      </a:r>
                      <a:r>
                        <a:rPr lang="en-US" alt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新生</a:t>
                      </a:r>
                      <a:r>
                        <a:rPr lang="en-US" alt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zh-TW" alt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學生實際註冊人數</a:t>
                      </a:r>
                      <a:endParaRPr lang="zh-TW" alt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760" marR="976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特色說明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760" marR="976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特色說明網址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760" marR="976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1674190"/>
                  </a:ext>
                </a:extLst>
              </a:tr>
              <a:tr h="162059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b="1" kern="0" dirty="0">
                          <a:solidFill>
                            <a:srgbClr val="FF0000"/>
                          </a:solidFill>
                          <a:effectLst/>
                        </a:rPr>
                        <a:t>核定新生招生名額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n-US" sz="2400" b="1" kern="0" dirty="0">
                          <a:solidFill>
                            <a:srgbClr val="FF0000"/>
                          </a:solidFill>
                          <a:effectLst/>
                        </a:rPr>
                        <a:t>(A)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760" marR="976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b="1" kern="0" dirty="0">
                          <a:solidFill>
                            <a:srgbClr val="FF0000"/>
                          </a:solidFill>
                          <a:effectLst/>
                        </a:rPr>
                        <a:t>新生保留入學資格人數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n-US" sz="2400" b="1" kern="0" dirty="0">
                          <a:solidFill>
                            <a:srgbClr val="FF0000"/>
                          </a:solidFill>
                          <a:effectLst/>
                        </a:rPr>
                        <a:t>(B)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760" marR="976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kern="0" dirty="0">
                          <a:effectLst/>
                        </a:rPr>
                        <a:t>實際註冊人數</a:t>
                      </a:r>
                      <a:endParaRPr lang="zh-TW" sz="2400" kern="100" dirty="0">
                        <a:effectLst/>
                      </a:endParaRPr>
                    </a:p>
                    <a:p>
                      <a:pPr algn="ctr"/>
                      <a:r>
                        <a:rPr lang="en-US" sz="2400" kern="0" dirty="0">
                          <a:effectLst/>
                        </a:rPr>
                        <a:t>(C)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760" marR="976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kern="0" dirty="0">
                          <a:effectLst/>
                        </a:rPr>
                        <a:t>新生註冊率</a:t>
                      </a:r>
                      <a:r>
                        <a:rPr lang="en-US" sz="2400" kern="0" dirty="0">
                          <a:effectLst/>
                        </a:rPr>
                        <a:t>(</a:t>
                      </a:r>
                      <a:r>
                        <a:rPr lang="zh-TW" sz="2400" kern="0" dirty="0">
                          <a:effectLst/>
                        </a:rPr>
                        <a:t>％</a:t>
                      </a:r>
                      <a:r>
                        <a:rPr lang="en-US" sz="2400" kern="0" dirty="0">
                          <a:effectLst/>
                        </a:rPr>
                        <a:t>)</a:t>
                      </a:r>
                      <a:endParaRPr lang="zh-TW" sz="2400" kern="100" dirty="0">
                        <a:effectLst/>
                      </a:endParaRPr>
                    </a:p>
                    <a:p>
                      <a:pPr algn="ctr"/>
                      <a:r>
                        <a:rPr lang="en-US" sz="2400" kern="0" dirty="0">
                          <a:effectLst/>
                        </a:rPr>
                        <a:t>(D)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760" marR="97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kern="0" dirty="0">
                          <a:effectLst/>
                        </a:rPr>
                        <a:t>外國學生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760" marR="976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kern="0" dirty="0">
                          <a:effectLst/>
                        </a:rPr>
                        <a:t>僑生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760" marR="976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kern="0" dirty="0">
                          <a:effectLst/>
                        </a:rPr>
                        <a:t>港澳生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760" marR="976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kern="0" dirty="0">
                          <a:effectLst/>
                        </a:rPr>
                        <a:t>小計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760" marR="976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7671551"/>
                  </a:ext>
                </a:extLst>
              </a:tr>
            </a:tbl>
          </a:graphicData>
        </a:graphic>
      </p:graphicFrame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C2154986-CFE6-49E8-98CE-45FB071C9C1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62566" y="3289693"/>
            <a:ext cx="11846559" cy="3568315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en-US" altLang="zh-TW" b="1" kern="100" dirty="0">
                <a:latin typeface="微軟正黑體" panose="020B0604030504040204" pitchFamily="34" charset="-120"/>
              </a:rPr>
              <a:t>【</a:t>
            </a:r>
            <a:r>
              <a:rPr lang="zh-TW" altLang="en-US" b="1" kern="100" dirty="0">
                <a:latin typeface="微軟正黑體" panose="020B0604030504040204" pitchFamily="34" charset="-120"/>
              </a:rPr>
              <a:t>新增欄位</a:t>
            </a:r>
            <a:r>
              <a:rPr lang="en-US" altLang="zh-TW" b="1" kern="100" dirty="0">
                <a:latin typeface="微軟正黑體" panose="020B0604030504040204" pitchFamily="34" charset="-120"/>
              </a:rPr>
              <a:t>】</a:t>
            </a:r>
            <a:r>
              <a:rPr lang="zh-TW" altLang="en-US" b="1" kern="100" dirty="0">
                <a:latin typeface="微軟正黑體" panose="020B0604030504040204" pitchFamily="34" charset="-120"/>
              </a:rPr>
              <a:t>：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核定新生招生名額、</a:t>
            </a:r>
            <a:r>
              <a:rPr lang="zh-TW" altLang="en-US" b="1" dirty="0">
                <a:solidFill>
                  <a:srgbClr val="FF0000"/>
                </a:solidFill>
              </a:rPr>
              <a:t>新生保留入學資格人數</a:t>
            </a:r>
            <a:endParaRPr lang="zh-TW" altLang="en-US" b="1" kern="100" dirty="0">
              <a:solidFill>
                <a:srgbClr val="FF0000"/>
              </a:solidFill>
              <a:latin typeface="微軟正黑體" panose="020B0604030504040204" pitchFamily="34" charset="-120"/>
            </a:endParaRP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b="1" dirty="0">
                <a:solidFill>
                  <a:srgbClr val="FF0000"/>
                </a:solidFill>
              </a:rPr>
              <a:t>核定新生招生名額：</a:t>
            </a:r>
            <a:r>
              <a:rPr lang="zh-TW" altLang="en-US" dirty="0"/>
              <a:t>系統自動匯入表</a:t>
            </a:r>
            <a:r>
              <a:rPr lang="en-US" altLang="zh-TW" dirty="0"/>
              <a:t>2-1-2</a:t>
            </a:r>
            <a:r>
              <a:rPr lang="zh-TW" altLang="en-US" dirty="0"/>
              <a:t>之核定外加名額，請依教育部核定之招生名額確認數字正確性。</a:t>
            </a:r>
            <a:endParaRPr lang="en-US" altLang="zh-TW" dirty="0"/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b="1" dirty="0">
                <a:solidFill>
                  <a:srgbClr val="FF0000"/>
                </a:solidFill>
              </a:rPr>
              <a:t>新生保留入學資格人數：</a:t>
            </a:r>
            <a:r>
              <a:rPr lang="zh-TW" altLang="en-US" dirty="0"/>
              <a:t>系統自動匯入表</a:t>
            </a:r>
            <a:r>
              <a:rPr lang="en-US" altLang="zh-TW" dirty="0"/>
              <a:t>2-7</a:t>
            </a:r>
            <a:r>
              <a:rPr lang="zh-TW" altLang="en-US" dirty="0"/>
              <a:t>之保留學籍人數，請依列計說明確認數字正確性。</a:t>
            </a:r>
            <a:endParaRPr lang="en-US" altLang="zh-TW" dirty="0"/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en-US" altLang="zh-TW" dirty="0"/>
              <a:t>【</a:t>
            </a:r>
            <a:r>
              <a:rPr lang="zh-TW" altLang="en-US" dirty="0"/>
              <a:t>新生保留入學資格人數</a:t>
            </a:r>
            <a:r>
              <a:rPr lang="en-US" altLang="zh-TW" dirty="0"/>
              <a:t>】</a:t>
            </a:r>
            <a:r>
              <a:rPr lang="zh-TW" altLang="en-US" dirty="0"/>
              <a:t>，亦即當學年度應入學就讀之新生，因服兵役或其他特殊情況，申請保留入學資格之人數；請勿列計已於前學年度申請保留入學資格之學生人數，例如</a:t>
            </a:r>
            <a:r>
              <a:rPr lang="en-US" altLang="zh-TW" dirty="0"/>
              <a:t>111</a:t>
            </a:r>
            <a:r>
              <a:rPr lang="zh-TW" altLang="en-US" dirty="0"/>
              <a:t>、</a:t>
            </a:r>
            <a:r>
              <a:rPr lang="en-US" altLang="zh-TW" dirty="0"/>
              <a:t>112</a:t>
            </a:r>
            <a:r>
              <a:rPr lang="zh-TW" altLang="en-US" dirty="0"/>
              <a:t>學年度申請保留入學資格者，請勿列計於本欄位。</a:t>
            </a:r>
          </a:p>
          <a:p>
            <a:pPr marL="0" indent="0" algn="r">
              <a:lnSpc>
                <a:spcPct val="120000"/>
              </a:lnSpc>
              <a:spcBef>
                <a:spcPts val="600"/>
              </a:spcBef>
              <a:buNone/>
              <a:defRPr/>
            </a:pPr>
            <a:r>
              <a:rPr lang="en-US" altLang="zh-TW" sz="1800" kern="100" dirty="0">
                <a:latin typeface="微軟正黑體" panose="020B0604030504040204" pitchFamily="34" charset="-120"/>
              </a:rPr>
              <a:t>【 113</a:t>
            </a:r>
            <a:r>
              <a:rPr lang="zh-TW" altLang="en-US" sz="1800" kern="100" dirty="0">
                <a:latin typeface="微軟正黑體" panose="020B0604030504040204" pitchFamily="34" charset="-120"/>
              </a:rPr>
              <a:t>年</a:t>
            </a:r>
            <a:r>
              <a:rPr lang="en-US" altLang="zh-TW" sz="1800" kern="100" dirty="0">
                <a:latin typeface="微軟正黑體" panose="020B0604030504040204" pitchFamily="34" charset="-120"/>
              </a:rPr>
              <a:t>03</a:t>
            </a:r>
            <a:r>
              <a:rPr lang="zh-TW" altLang="en-US" sz="1800" kern="100" dirty="0">
                <a:latin typeface="微軟正黑體" panose="020B0604030504040204" pitchFamily="34" charset="-120"/>
              </a:rPr>
              <a:t>月因應「技職司」需求新增欄位</a:t>
            </a:r>
            <a:r>
              <a:rPr lang="en-US" altLang="zh-TW" sz="1800" kern="100" dirty="0">
                <a:latin typeface="微軟正黑體" panose="020B0604030504040204" pitchFamily="34" charset="-120"/>
              </a:rPr>
              <a:t>】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6" name="文字版面配置區 5">
            <a:extLst>
              <a:ext uri="{FF2B5EF4-FFF2-40B4-BE49-F238E27FC236}">
                <a16:creationId xmlns:a16="http://schemas.microsoft.com/office/drawing/2014/main" id="{2FBEF2E4-5FD9-4E76-86DF-15BC30F88A1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zh-TW" dirty="0"/>
              <a:t>01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3540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>
                <a:ln>
                  <a:noFill/>
                </a:ln>
              </a:rPr>
              <a:t>技專校院校務資料庫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37525" y="3169920"/>
            <a:ext cx="7565359" cy="934720"/>
          </a:xfrm>
        </p:spPr>
        <p:txBody>
          <a:bodyPr/>
          <a:lstStyle/>
          <a:p>
            <a:r>
              <a:rPr lang="en-US" altLang="zh-TW" b="1" dirty="0">
                <a:ln>
                  <a:noFill/>
                </a:ln>
              </a:rPr>
              <a:t>113</a:t>
            </a:r>
            <a:r>
              <a:rPr lang="zh-TW" altLang="en-US" b="1" dirty="0">
                <a:ln>
                  <a:noFill/>
                </a:ln>
              </a:rPr>
              <a:t>年</a:t>
            </a:r>
            <a:r>
              <a:rPr lang="en-US" altLang="zh-TW" b="1" dirty="0">
                <a:ln>
                  <a:noFill/>
                </a:ln>
              </a:rPr>
              <a:t>03</a:t>
            </a:r>
            <a:r>
              <a:rPr lang="zh-TW" altLang="en-US" b="1" dirty="0">
                <a:ln>
                  <a:noFill/>
                </a:ln>
              </a:rPr>
              <a:t>月份填表說明會</a:t>
            </a:r>
            <a:br>
              <a:rPr lang="zh-TW" altLang="en-US" b="1" dirty="0">
                <a:ln>
                  <a:noFill/>
                </a:ln>
              </a:rPr>
            </a:br>
            <a:endParaRPr lang="zh-TW" altLang="en-US" b="1" dirty="0">
              <a:ln>
                <a:noFill/>
              </a:ln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9745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687B6B2-C7DB-4F03-86AA-87E49C48C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報表</a:t>
            </a:r>
            <a:r>
              <a:rPr lang="en-US" altLang="zh-TW" dirty="0"/>
              <a:t>2-1-3-5</a:t>
            </a:r>
            <a:r>
              <a:rPr lang="zh-TW" altLang="en-US" dirty="0"/>
              <a:t>國家重點領域研究學院新生註冊率統計表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DBF09DC6-524F-4C0F-8A57-EBFADEDAD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20</a:t>
            </a:fld>
            <a:endParaRPr lang="zh-TW" altLang="en-US"/>
          </a:p>
        </p:txBody>
      </p:sp>
      <p:graphicFrame>
        <p:nvGraphicFramePr>
          <p:cNvPr id="7" name="內容版面配置區 6">
            <a:extLst>
              <a:ext uri="{FF2B5EF4-FFF2-40B4-BE49-F238E27FC236}">
                <a16:creationId xmlns:a16="http://schemas.microsoft.com/office/drawing/2014/main" id="{E297A649-8208-4D9F-9493-86CFF8BEC7F1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92837297"/>
              </p:ext>
            </p:extLst>
          </p:nvPr>
        </p:nvGraphicFramePr>
        <p:xfrm>
          <a:off x="182875" y="870005"/>
          <a:ext cx="11846561" cy="23521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0513">
                  <a:extLst>
                    <a:ext uri="{9D8B030D-6E8A-4147-A177-3AD203B41FA5}">
                      <a16:colId xmlns:a16="http://schemas.microsoft.com/office/drawing/2014/main" val="1067792331"/>
                    </a:ext>
                  </a:extLst>
                </a:gridCol>
                <a:gridCol w="540513">
                  <a:extLst>
                    <a:ext uri="{9D8B030D-6E8A-4147-A177-3AD203B41FA5}">
                      <a16:colId xmlns:a16="http://schemas.microsoft.com/office/drawing/2014/main" val="2483501999"/>
                    </a:ext>
                  </a:extLst>
                </a:gridCol>
                <a:gridCol w="540513">
                  <a:extLst>
                    <a:ext uri="{9D8B030D-6E8A-4147-A177-3AD203B41FA5}">
                      <a16:colId xmlns:a16="http://schemas.microsoft.com/office/drawing/2014/main" val="302570534"/>
                    </a:ext>
                  </a:extLst>
                </a:gridCol>
                <a:gridCol w="540513">
                  <a:extLst>
                    <a:ext uri="{9D8B030D-6E8A-4147-A177-3AD203B41FA5}">
                      <a16:colId xmlns:a16="http://schemas.microsoft.com/office/drawing/2014/main" val="4055373789"/>
                    </a:ext>
                  </a:extLst>
                </a:gridCol>
                <a:gridCol w="540513">
                  <a:extLst>
                    <a:ext uri="{9D8B030D-6E8A-4147-A177-3AD203B41FA5}">
                      <a16:colId xmlns:a16="http://schemas.microsoft.com/office/drawing/2014/main" val="752565865"/>
                    </a:ext>
                  </a:extLst>
                </a:gridCol>
                <a:gridCol w="1340275">
                  <a:extLst>
                    <a:ext uri="{9D8B030D-6E8A-4147-A177-3AD203B41FA5}">
                      <a16:colId xmlns:a16="http://schemas.microsoft.com/office/drawing/2014/main" val="2423033693"/>
                    </a:ext>
                  </a:extLst>
                </a:gridCol>
                <a:gridCol w="1728045">
                  <a:extLst>
                    <a:ext uri="{9D8B030D-6E8A-4147-A177-3AD203B41FA5}">
                      <a16:colId xmlns:a16="http://schemas.microsoft.com/office/drawing/2014/main" val="178599825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269992279"/>
                    </a:ext>
                  </a:extLst>
                </a:gridCol>
                <a:gridCol w="1276780">
                  <a:extLst>
                    <a:ext uri="{9D8B030D-6E8A-4147-A177-3AD203B41FA5}">
                      <a16:colId xmlns:a16="http://schemas.microsoft.com/office/drawing/2014/main" val="3734148350"/>
                    </a:ext>
                  </a:extLst>
                </a:gridCol>
                <a:gridCol w="630765">
                  <a:extLst>
                    <a:ext uri="{9D8B030D-6E8A-4147-A177-3AD203B41FA5}">
                      <a16:colId xmlns:a16="http://schemas.microsoft.com/office/drawing/2014/main" val="3618030611"/>
                    </a:ext>
                  </a:extLst>
                </a:gridCol>
                <a:gridCol w="630765">
                  <a:extLst>
                    <a:ext uri="{9D8B030D-6E8A-4147-A177-3AD203B41FA5}">
                      <a16:colId xmlns:a16="http://schemas.microsoft.com/office/drawing/2014/main" val="2168164954"/>
                    </a:ext>
                  </a:extLst>
                </a:gridCol>
                <a:gridCol w="630765">
                  <a:extLst>
                    <a:ext uri="{9D8B030D-6E8A-4147-A177-3AD203B41FA5}">
                      <a16:colId xmlns:a16="http://schemas.microsoft.com/office/drawing/2014/main" val="1318366690"/>
                    </a:ext>
                  </a:extLst>
                </a:gridCol>
                <a:gridCol w="803485">
                  <a:extLst>
                    <a:ext uri="{9D8B030D-6E8A-4147-A177-3AD203B41FA5}">
                      <a16:colId xmlns:a16="http://schemas.microsoft.com/office/drawing/2014/main" val="1801395981"/>
                    </a:ext>
                  </a:extLst>
                </a:gridCol>
                <a:gridCol w="543558">
                  <a:extLst>
                    <a:ext uri="{9D8B030D-6E8A-4147-A177-3AD203B41FA5}">
                      <a16:colId xmlns:a16="http://schemas.microsoft.com/office/drawing/2014/main" val="4040512203"/>
                    </a:ext>
                  </a:extLst>
                </a:gridCol>
                <a:gridCol w="543558">
                  <a:extLst>
                    <a:ext uri="{9D8B030D-6E8A-4147-A177-3AD203B41FA5}">
                      <a16:colId xmlns:a16="http://schemas.microsoft.com/office/drawing/2014/main" val="686930149"/>
                    </a:ext>
                  </a:extLst>
                </a:gridCol>
              </a:tblGrid>
              <a:tr h="658999"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學年度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760" marR="976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學院別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760" marR="976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統計處代碼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760" marR="976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系所名稱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760" marR="976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學制班別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760" marR="976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zh-TW" sz="2400" b="1" kern="0" dirty="0">
                          <a:solidFill>
                            <a:srgbClr val="FF0000"/>
                          </a:solidFill>
                          <a:effectLst/>
                        </a:rPr>
                        <a:t>本國新生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760" marR="976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3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境外</a:t>
                      </a:r>
                      <a:r>
                        <a:rPr lang="en-US" alt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新生</a:t>
                      </a:r>
                      <a:r>
                        <a:rPr lang="en-US" alt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zh-TW" alt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學生實際註冊人數</a:t>
                      </a:r>
                      <a:endParaRPr lang="zh-TW" alt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760" marR="976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特色說明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760" marR="976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特色說明網址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760" marR="976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1674190"/>
                  </a:ext>
                </a:extLst>
              </a:tr>
              <a:tr h="162059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kern="0" dirty="0">
                          <a:effectLst/>
                        </a:rPr>
                        <a:t>核定新生招生名額</a:t>
                      </a:r>
                      <a:endParaRPr lang="zh-TW" sz="2400" kern="100" dirty="0">
                        <a:effectLst/>
                      </a:endParaRPr>
                    </a:p>
                    <a:p>
                      <a:pPr algn="ctr"/>
                      <a:r>
                        <a:rPr lang="en-US" sz="2400" kern="0" dirty="0">
                          <a:effectLst/>
                        </a:rPr>
                        <a:t>(A)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760" marR="97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kern="0" dirty="0">
                          <a:effectLst/>
                        </a:rPr>
                        <a:t>新生保留入學資格人數</a:t>
                      </a:r>
                      <a:endParaRPr lang="zh-TW" sz="2400" kern="100" dirty="0">
                        <a:effectLst/>
                      </a:endParaRPr>
                    </a:p>
                    <a:p>
                      <a:pPr algn="ctr"/>
                      <a:r>
                        <a:rPr lang="en-US" sz="2400" kern="0" dirty="0">
                          <a:effectLst/>
                        </a:rPr>
                        <a:t>(B)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760" marR="97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b="1" kern="0" dirty="0">
                          <a:solidFill>
                            <a:srgbClr val="FF0000"/>
                          </a:solidFill>
                          <a:effectLst/>
                        </a:rPr>
                        <a:t>實際註冊人數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n-US" sz="2400" b="1" kern="0" dirty="0">
                          <a:solidFill>
                            <a:srgbClr val="FF0000"/>
                          </a:solidFill>
                          <a:effectLst/>
                        </a:rPr>
                        <a:t>(C)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760" marR="976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kern="0" dirty="0">
                          <a:effectLst/>
                        </a:rPr>
                        <a:t>新生註冊率</a:t>
                      </a:r>
                      <a:r>
                        <a:rPr lang="en-US" sz="2400" kern="0" dirty="0">
                          <a:effectLst/>
                        </a:rPr>
                        <a:t>(</a:t>
                      </a:r>
                      <a:r>
                        <a:rPr lang="zh-TW" sz="2400" kern="0" dirty="0">
                          <a:effectLst/>
                        </a:rPr>
                        <a:t>％</a:t>
                      </a:r>
                      <a:r>
                        <a:rPr lang="en-US" sz="2400" kern="0" dirty="0">
                          <a:effectLst/>
                        </a:rPr>
                        <a:t>)</a:t>
                      </a:r>
                      <a:endParaRPr lang="zh-TW" sz="2400" kern="100" dirty="0">
                        <a:effectLst/>
                      </a:endParaRPr>
                    </a:p>
                    <a:p>
                      <a:pPr algn="ctr"/>
                      <a:r>
                        <a:rPr lang="en-US" sz="2400" kern="0" dirty="0">
                          <a:effectLst/>
                        </a:rPr>
                        <a:t>(D)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760" marR="976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kern="0" dirty="0">
                          <a:effectLst/>
                        </a:rPr>
                        <a:t>外國學生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760" marR="976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kern="0" dirty="0">
                          <a:effectLst/>
                        </a:rPr>
                        <a:t>僑生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760" marR="976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kern="0" dirty="0">
                          <a:effectLst/>
                        </a:rPr>
                        <a:t>港澳生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760" marR="976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kern="0" dirty="0">
                          <a:effectLst/>
                        </a:rPr>
                        <a:t>小計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760" marR="976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7671551"/>
                  </a:ext>
                </a:extLst>
              </a:tr>
            </a:tbl>
          </a:graphicData>
        </a:graphic>
      </p:graphicFrame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C2154986-CFE6-49E8-98CE-45FB071C9C1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62566" y="3289693"/>
            <a:ext cx="11846559" cy="3568315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en-US" altLang="zh-TW" b="1" kern="100" dirty="0">
                <a:latin typeface="微軟正黑體" panose="020B0604030504040204" pitchFamily="34" charset="-120"/>
              </a:rPr>
              <a:t>【</a:t>
            </a:r>
            <a:r>
              <a:rPr lang="zh-TW" altLang="en-US" b="1" kern="100" dirty="0">
                <a:latin typeface="微軟正黑體" panose="020B0604030504040204" pitchFamily="34" charset="-120"/>
              </a:rPr>
              <a:t>新增欄位</a:t>
            </a:r>
            <a:r>
              <a:rPr lang="en-US" altLang="zh-TW" b="1" kern="100" dirty="0">
                <a:latin typeface="微軟正黑體" panose="020B0604030504040204" pitchFamily="34" charset="-120"/>
              </a:rPr>
              <a:t>】</a:t>
            </a:r>
            <a:r>
              <a:rPr lang="zh-TW" altLang="en-US" b="1" kern="100" dirty="0">
                <a:latin typeface="微軟正黑體" panose="020B0604030504040204" pitchFamily="34" charset="-120"/>
              </a:rPr>
              <a:t>：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實際註冊人數</a:t>
            </a: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b="1" dirty="0">
                <a:solidFill>
                  <a:srgbClr val="FF0000"/>
                </a:solidFill>
              </a:rPr>
              <a:t>實際註冊人數：</a:t>
            </a:r>
            <a:r>
              <a:rPr lang="en-US" altLang="zh-TW" b="1" dirty="0">
                <a:solidFill>
                  <a:srgbClr val="FF0000"/>
                </a:solidFill>
              </a:rPr>
              <a:t>(C)≤(A-B) </a:t>
            </a:r>
            <a:r>
              <a:rPr lang="zh-TW" altLang="en-US" dirty="0"/>
              <a:t>系統自動匯入表</a:t>
            </a:r>
            <a:r>
              <a:rPr lang="en-US" altLang="zh-TW" dirty="0"/>
              <a:t>2-1-2</a:t>
            </a:r>
            <a:r>
              <a:rPr lang="zh-TW" altLang="en-US" dirty="0"/>
              <a:t>之實際註冊人數，請依列計說明確認數字正確性。</a:t>
            </a:r>
            <a:endParaRPr lang="en-US" altLang="zh-TW" dirty="0"/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dirty="0"/>
              <a:t>教育部核定當學年度新生招生名額之完成實際註冊程序之人數（包括完成註冊之新生休學人數），不包括</a:t>
            </a:r>
            <a:r>
              <a:rPr lang="en-US" altLang="zh-TW" dirty="0"/>
              <a:t>(1)</a:t>
            </a:r>
            <a:r>
              <a:rPr lang="zh-TW" altLang="en-US" dirty="0"/>
              <a:t>退學學生、</a:t>
            </a:r>
            <a:r>
              <a:rPr lang="en-US" altLang="zh-TW" dirty="0"/>
              <a:t>(2)113</a:t>
            </a:r>
            <a:r>
              <a:rPr lang="zh-TW" altLang="en-US" dirty="0"/>
              <a:t>學年度新生保留入學資格者、</a:t>
            </a:r>
            <a:r>
              <a:rPr lang="en-US" altLang="zh-TW" dirty="0"/>
              <a:t>(3)</a:t>
            </a:r>
            <a:r>
              <a:rPr lang="zh-TW" altLang="en-US" dirty="0"/>
              <a:t>前學年度新生保留入學資格之復學者及</a:t>
            </a:r>
            <a:r>
              <a:rPr lang="en-US" altLang="zh-TW" dirty="0"/>
              <a:t>(4)</a:t>
            </a:r>
            <a:r>
              <a:rPr lang="zh-TW" altLang="en-US" dirty="0"/>
              <a:t>境外學生。</a:t>
            </a: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dirty="0"/>
              <a:t>若研究學院碩士生、博士生以「甄試考試」而提前入學並完成註冊者，且其名額如歸屬於當學年度核定招生名額者，可列計於本欄位。</a:t>
            </a: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dirty="0"/>
              <a:t>本部核定之次一學年度新設之院設班別、所、學位學程，因係於次一學年度正式設立，其錄取之學生應於該院設班別、所、學位學程正式成立後始得入學。</a:t>
            </a:r>
          </a:p>
          <a:p>
            <a:pPr marL="0" indent="0" algn="r">
              <a:lnSpc>
                <a:spcPct val="120000"/>
              </a:lnSpc>
              <a:spcBef>
                <a:spcPts val="600"/>
              </a:spcBef>
              <a:buNone/>
              <a:defRPr/>
            </a:pPr>
            <a:r>
              <a:rPr lang="en-US" altLang="zh-TW" sz="1800" kern="100" dirty="0">
                <a:latin typeface="微軟正黑體" panose="020B0604030504040204" pitchFamily="34" charset="-120"/>
              </a:rPr>
              <a:t>【 113</a:t>
            </a:r>
            <a:r>
              <a:rPr lang="zh-TW" altLang="en-US" sz="1800" kern="100" dirty="0">
                <a:latin typeface="微軟正黑體" panose="020B0604030504040204" pitchFamily="34" charset="-120"/>
              </a:rPr>
              <a:t>年</a:t>
            </a:r>
            <a:r>
              <a:rPr lang="en-US" altLang="zh-TW" sz="1800" kern="100" dirty="0">
                <a:latin typeface="微軟正黑體" panose="020B0604030504040204" pitchFamily="34" charset="-120"/>
              </a:rPr>
              <a:t>03</a:t>
            </a:r>
            <a:r>
              <a:rPr lang="zh-TW" altLang="en-US" sz="1800" kern="100" dirty="0">
                <a:latin typeface="微軟正黑體" panose="020B0604030504040204" pitchFamily="34" charset="-120"/>
              </a:rPr>
              <a:t>月因應「技職司」需求新增欄位</a:t>
            </a:r>
            <a:r>
              <a:rPr lang="en-US" altLang="zh-TW" sz="1800" kern="100" dirty="0">
                <a:latin typeface="微軟正黑體" panose="020B0604030504040204" pitchFamily="34" charset="-120"/>
              </a:rPr>
              <a:t>】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6" name="文字版面配置區 5">
            <a:extLst>
              <a:ext uri="{FF2B5EF4-FFF2-40B4-BE49-F238E27FC236}">
                <a16:creationId xmlns:a16="http://schemas.microsoft.com/office/drawing/2014/main" id="{2FBEF2E4-5FD9-4E76-86DF-15BC30F88A1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zh-TW" dirty="0"/>
              <a:t>01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577569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687B6B2-C7DB-4F03-86AA-87E49C48C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報表</a:t>
            </a:r>
            <a:r>
              <a:rPr lang="en-US" altLang="zh-TW" dirty="0"/>
              <a:t>2-1-3-5</a:t>
            </a:r>
            <a:r>
              <a:rPr lang="zh-TW" altLang="en-US" dirty="0"/>
              <a:t>國家重點領域研究學院新生註冊率統計表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DBF09DC6-524F-4C0F-8A57-EBFADEDAD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21</a:t>
            </a:fld>
            <a:endParaRPr lang="zh-TW" altLang="en-US"/>
          </a:p>
        </p:txBody>
      </p:sp>
      <p:graphicFrame>
        <p:nvGraphicFramePr>
          <p:cNvPr id="7" name="內容版面配置區 6">
            <a:extLst>
              <a:ext uri="{FF2B5EF4-FFF2-40B4-BE49-F238E27FC236}">
                <a16:creationId xmlns:a16="http://schemas.microsoft.com/office/drawing/2014/main" id="{E297A649-8208-4D9F-9493-86CFF8BEC7F1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635239944"/>
              </p:ext>
            </p:extLst>
          </p:nvPr>
        </p:nvGraphicFramePr>
        <p:xfrm>
          <a:off x="182875" y="870005"/>
          <a:ext cx="11846561" cy="23521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0513">
                  <a:extLst>
                    <a:ext uri="{9D8B030D-6E8A-4147-A177-3AD203B41FA5}">
                      <a16:colId xmlns:a16="http://schemas.microsoft.com/office/drawing/2014/main" val="1067792331"/>
                    </a:ext>
                  </a:extLst>
                </a:gridCol>
                <a:gridCol w="540513">
                  <a:extLst>
                    <a:ext uri="{9D8B030D-6E8A-4147-A177-3AD203B41FA5}">
                      <a16:colId xmlns:a16="http://schemas.microsoft.com/office/drawing/2014/main" val="2483501999"/>
                    </a:ext>
                  </a:extLst>
                </a:gridCol>
                <a:gridCol w="540513">
                  <a:extLst>
                    <a:ext uri="{9D8B030D-6E8A-4147-A177-3AD203B41FA5}">
                      <a16:colId xmlns:a16="http://schemas.microsoft.com/office/drawing/2014/main" val="302570534"/>
                    </a:ext>
                  </a:extLst>
                </a:gridCol>
                <a:gridCol w="540513">
                  <a:extLst>
                    <a:ext uri="{9D8B030D-6E8A-4147-A177-3AD203B41FA5}">
                      <a16:colId xmlns:a16="http://schemas.microsoft.com/office/drawing/2014/main" val="4055373789"/>
                    </a:ext>
                  </a:extLst>
                </a:gridCol>
                <a:gridCol w="540513">
                  <a:extLst>
                    <a:ext uri="{9D8B030D-6E8A-4147-A177-3AD203B41FA5}">
                      <a16:colId xmlns:a16="http://schemas.microsoft.com/office/drawing/2014/main" val="752565865"/>
                    </a:ext>
                  </a:extLst>
                </a:gridCol>
                <a:gridCol w="1340275">
                  <a:extLst>
                    <a:ext uri="{9D8B030D-6E8A-4147-A177-3AD203B41FA5}">
                      <a16:colId xmlns:a16="http://schemas.microsoft.com/office/drawing/2014/main" val="2423033693"/>
                    </a:ext>
                  </a:extLst>
                </a:gridCol>
                <a:gridCol w="1728045">
                  <a:extLst>
                    <a:ext uri="{9D8B030D-6E8A-4147-A177-3AD203B41FA5}">
                      <a16:colId xmlns:a16="http://schemas.microsoft.com/office/drawing/2014/main" val="178599825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269992279"/>
                    </a:ext>
                  </a:extLst>
                </a:gridCol>
                <a:gridCol w="1276780">
                  <a:extLst>
                    <a:ext uri="{9D8B030D-6E8A-4147-A177-3AD203B41FA5}">
                      <a16:colId xmlns:a16="http://schemas.microsoft.com/office/drawing/2014/main" val="3734148350"/>
                    </a:ext>
                  </a:extLst>
                </a:gridCol>
                <a:gridCol w="630765">
                  <a:extLst>
                    <a:ext uri="{9D8B030D-6E8A-4147-A177-3AD203B41FA5}">
                      <a16:colId xmlns:a16="http://schemas.microsoft.com/office/drawing/2014/main" val="3618030611"/>
                    </a:ext>
                  </a:extLst>
                </a:gridCol>
                <a:gridCol w="630765">
                  <a:extLst>
                    <a:ext uri="{9D8B030D-6E8A-4147-A177-3AD203B41FA5}">
                      <a16:colId xmlns:a16="http://schemas.microsoft.com/office/drawing/2014/main" val="2168164954"/>
                    </a:ext>
                  </a:extLst>
                </a:gridCol>
                <a:gridCol w="630765">
                  <a:extLst>
                    <a:ext uri="{9D8B030D-6E8A-4147-A177-3AD203B41FA5}">
                      <a16:colId xmlns:a16="http://schemas.microsoft.com/office/drawing/2014/main" val="1318366690"/>
                    </a:ext>
                  </a:extLst>
                </a:gridCol>
                <a:gridCol w="803485">
                  <a:extLst>
                    <a:ext uri="{9D8B030D-6E8A-4147-A177-3AD203B41FA5}">
                      <a16:colId xmlns:a16="http://schemas.microsoft.com/office/drawing/2014/main" val="1801395981"/>
                    </a:ext>
                  </a:extLst>
                </a:gridCol>
                <a:gridCol w="543558">
                  <a:extLst>
                    <a:ext uri="{9D8B030D-6E8A-4147-A177-3AD203B41FA5}">
                      <a16:colId xmlns:a16="http://schemas.microsoft.com/office/drawing/2014/main" val="4040512203"/>
                    </a:ext>
                  </a:extLst>
                </a:gridCol>
                <a:gridCol w="543558">
                  <a:extLst>
                    <a:ext uri="{9D8B030D-6E8A-4147-A177-3AD203B41FA5}">
                      <a16:colId xmlns:a16="http://schemas.microsoft.com/office/drawing/2014/main" val="686930149"/>
                    </a:ext>
                  </a:extLst>
                </a:gridCol>
              </a:tblGrid>
              <a:tr h="658999"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學年度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760" marR="976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學院別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760" marR="976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統計處代碼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760" marR="976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系所名稱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760" marR="976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學制班別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760" marR="976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zh-TW" sz="2400" b="1" kern="0" dirty="0">
                          <a:solidFill>
                            <a:srgbClr val="FF0000"/>
                          </a:solidFill>
                          <a:effectLst/>
                        </a:rPr>
                        <a:t>本國新生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760" marR="976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3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境外</a:t>
                      </a:r>
                      <a:r>
                        <a:rPr lang="en-US" alt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新生</a:t>
                      </a:r>
                      <a:r>
                        <a:rPr lang="en-US" alt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zh-TW" alt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學生實際註冊人數</a:t>
                      </a:r>
                      <a:endParaRPr lang="zh-TW" alt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760" marR="976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特色說明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760" marR="976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特色說明網址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760" marR="976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1674190"/>
                  </a:ext>
                </a:extLst>
              </a:tr>
              <a:tr h="162059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kern="0" dirty="0">
                          <a:solidFill>
                            <a:schemeClr val="tx1"/>
                          </a:solidFill>
                          <a:effectLst/>
                        </a:rPr>
                        <a:t>核定新生招生名額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n-US" sz="2400" kern="0" dirty="0">
                          <a:solidFill>
                            <a:schemeClr val="tx1"/>
                          </a:solidFill>
                          <a:effectLst/>
                        </a:rPr>
                        <a:t>(A)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760" marR="97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kern="0" dirty="0">
                          <a:solidFill>
                            <a:schemeClr val="tx1"/>
                          </a:solidFill>
                          <a:effectLst/>
                        </a:rPr>
                        <a:t>新生保留入學資格人數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n-US" sz="2400" kern="0" dirty="0">
                          <a:solidFill>
                            <a:schemeClr val="tx1"/>
                          </a:solidFill>
                          <a:effectLst/>
                        </a:rPr>
                        <a:t>(B)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760" marR="97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kern="0" dirty="0">
                          <a:solidFill>
                            <a:schemeClr val="tx1"/>
                          </a:solidFill>
                          <a:effectLst/>
                        </a:rPr>
                        <a:t>實際註冊人數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n-US" sz="2400" kern="0" dirty="0">
                          <a:solidFill>
                            <a:schemeClr val="tx1"/>
                          </a:solidFill>
                          <a:effectLst/>
                        </a:rPr>
                        <a:t>(C)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760" marR="97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b="1" kern="0" dirty="0">
                          <a:solidFill>
                            <a:srgbClr val="FF0000"/>
                          </a:solidFill>
                          <a:effectLst/>
                        </a:rPr>
                        <a:t>新生註冊率</a:t>
                      </a:r>
                      <a:r>
                        <a:rPr lang="en-US" sz="2400" b="1" kern="0" dirty="0">
                          <a:solidFill>
                            <a:srgbClr val="FF0000"/>
                          </a:solidFill>
                          <a:effectLst/>
                        </a:rPr>
                        <a:t>(</a:t>
                      </a:r>
                      <a:r>
                        <a:rPr lang="zh-TW" sz="2400" b="1" kern="0" dirty="0">
                          <a:solidFill>
                            <a:srgbClr val="FF0000"/>
                          </a:solidFill>
                          <a:effectLst/>
                        </a:rPr>
                        <a:t>％</a:t>
                      </a:r>
                      <a:r>
                        <a:rPr lang="en-US" sz="2400" b="1" kern="0" dirty="0">
                          <a:solidFill>
                            <a:srgbClr val="FF0000"/>
                          </a:solidFill>
                          <a:effectLst/>
                        </a:rPr>
                        <a:t>)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n-US" sz="2400" b="1" kern="0" dirty="0">
                          <a:solidFill>
                            <a:srgbClr val="FF0000"/>
                          </a:solidFill>
                          <a:effectLst/>
                        </a:rPr>
                        <a:t>(D)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760" marR="976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kern="0" dirty="0">
                          <a:effectLst/>
                        </a:rPr>
                        <a:t>外國學生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760" marR="9760" marT="0" marB="0" vert="eaVert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kern="0" dirty="0">
                          <a:effectLst/>
                        </a:rPr>
                        <a:t>僑生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760" marR="976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kern="0" dirty="0">
                          <a:effectLst/>
                        </a:rPr>
                        <a:t>港澳生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760" marR="976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kern="0" dirty="0">
                          <a:effectLst/>
                        </a:rPr>
                        <a:t>小計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760" marR="976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767155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內容版面配置區 4">
                <a:extLst>
                  <a:ext uri="{FF2B5EF4-FFF2-40B4-BE49-F238E27FC236}">
                    <a16:creationId xmlns:a16="http://schemas.microsoft.com/office/drawing/2014/main" id="{C2154986-CFE6-49E8-98CE-45FB071C9C1C}"/>
                  </a:ext>
                </a:extLst>
              </p:cNvPr>
              <p:cNvSpPr>
                <a:spLocks noGrp="1"/>
              </p:cNvSpPr>
              <p:nvPr>
                <p:ph sz="quarter" idx="14"/>
              </p:nvPr>
            </p:nvSpPr>
            <p:spPr>
              <a:xfrm>
                <a:off x="162566" y="3289693"/>
                <a:ext cx="11846559" cy="3568315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lnSpc>
                    <a:spcPct val="110000"/>
                  </a:lnSpc>
                  <a:spcBef>
                    <a:spcPts val="600"/>
                  </a:spcBef>
                  <a:buNone/>
                  <a:defRPr/>
                </a:pPr>
                <a:r>
                  <a:rPr lang="en-US" altLang="zh-TW" b="1" kern="100" dirty="0">
                    <a:latin typeface="微軟正黑體" panose="020B0604030504040204" pitchFamily="34" charset="-120"/>
                  </a:rPr>
                  <a:t>【</a:t>
                </a:r>
                <a:r>
                  <a:rPr lang="zh-TW" altLang="en-US" b="1" kern="100" dirty="0">
                    <a:latin typeface="微軟正黑體" panose="020B0604030504040204" pitchFamily="34" charset="-120"/>
                  </a:rPr>
                  <a:t>新增欄位</a:t>
                </a:r>
                <a:r>
                  <a:rPr lang="en-US" altLang="zh-TW" b="1" kern="100" dirty="0">
                    <a:latin typeface="微軟正黑體" panose="020B0604030504040204" pitchFamily="34" charset="-120"/>
                  </a:rPr>
                  <a:t>】</a:t>
                </a:r>
                <a:r>
                  <a:rPr lang="zh-TW" altLang="en-US" b="1" kern="100" dirty="0">
                    <a:latin typeface="微軟正黑體" panose="020B0604030504040204" pitchFamily="34" charset="-120"/>
                  </a:rPr>
                  <a:t>：</a:t>
                </a:r>
                <a:r>
                  <a:rPr lang="zh-TW" altLang="en-US" b="1" kern="100" dirty="0">
                    <a:solidFill>
                      <a:srgbClr val="FF0000"/>
                    </a:solidFill>
                    <a:latin typeface="微軟正黑體" panose="020B0604030504040204" pitchFamily="34" charset="-120"/>
                  </a:rPr>
                  <a:t>新生註冊率</a:t>
                </a:r>
              </a:p>
              <a:p>
                <a:pPr marL="342874" indent="-342874">
                  <a:lnSpc>
                    <a:spcPct val="120000"/>
                  </a:lnSpc>
                  <a:spcBef>
                    <a:spcPts val="600"/>
                  </a:spcBef>
                  <a:buFont typeface="Wingdings" panose="05000000000000000000" pitchFamily="2" charset="2"/>
                  <a:buChar char=""/>
                  <a:defRPr/>
                </a:pPr>
                <a:r>
                  <a:rPr lang="zh-TW" altLang="en-US" b="1" dirty="0">
                    <a:solidFill>
                      <a:srgbClr val="FF0000"/>
                    </a:solidFill>
                  </a:rPr>
                  <a:t>新生註冊率：</a:t>
                </a:r>
                <a:r>
                  <a:rPr lang="en-US" altLang="zh-TW" b="1" dirty="0">
                    <a:solidFill>
                      <a:srgbClr val="FF0000"/>
                    </a:solidFill>
                  </a:rPr>
                  <a:t>D=〔(C)/(A-B)〕*100</a:t>
                </a:r>
                <a:r>
                  <a:rPr lang="zh-TW" altLang="en-US" b="1" dirty="0">
                    <a:solidFill>
                      <a:srgbClr val="FF0000"/>
                    </a:solidFill>
                  </a:rPr>
                  <a:t>％ </a:t>
                </a:r>
                <a:r>
                  <a:rPr lang="zh-TW" altLang="en-US" dirty="0"/>
                  <a:t>本欄由系統自動計算（該數據將取至小數點第</a:t>
                </a:r>
                <a:r>
                  <a:rPr lang="en-US" altLang="zh-TW" dirty="0"/>
                  <a:t>2</a:t>
                </a:r>
                <a:r>
                  <a:rPr lang="zh-TW" altLang="en-US" dirty="0"/>
                  <a:t>位），其計算公式如下：</a:t>
                </a:r>
                <a:endParaRPr lang="en-US" altLang="zh-TW" dirty="0"/>
              </a:p>
              <a:p>
                <a:pPr marL="342874" indent="-342874">
                  <a:lnSpc>
                    <a:spcPct val="120000"/>
                  </a:lnSpc>
                  <a:spcBef>
                    <a:spcPts val="600"/>
                  </a:spcBef>
                  <a:buFont typeface="Wingdings" panose="05000000000000000000" pitchFamily="2" charset="2"/>
                  <a:buChar char=""/>
                  <a:defRPr/>
                </a:pPr>
                <a14:m>
                  <m:oMath xmlns:m="http://schemas.openxmlformats.org/officeDocument/2006/math">
                    <m:r>
                      <a:rPr lang="zh-TW" altLang="zh-TW" sz="2600" b="1" smtClean="0">
                        <a:effectLst/>
                        <a:latin typeface="Cambria Math" panose="02040503050406030204" pitchFamily="18" charset="0"/>
                        <a:ea typeface="+mn-ea"/>
                        <a:cs typeface="Arial" panose="020B0604020202020204" pitchFamily="34" charset="0"/>
                      </a:rPr>
                      <m:t>新生註冊率</m:t>
                    </m:r>
                    <m:d>
                      <m:dPr>
                        <m:ctrlPr>
                          <a:rPr lang="zh-TW" altLang="zh-TW" sz="2600" b="1" i="1">
                            <a:effectLst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altLang="zh-TW" sz="2600" b="1">
                            <a:effectLst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%</m:t>
                        </m:r>
                      </m:e>
                    </m:d>
                    <m:d>
                      <m:dPr>
                        <m:ctrlPr>
                          <a:rPr lang="zh-TW" altLang="zh-TW" sz="2600" b="1" i="1">
                            <a:effectLst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altLang="zh-TW" sz="2600" b="1" i="1">
                            <a:effectLst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𝐃</m:t>
                        </m:r>
                      </m:e>
                    </m:d>
                    <m:r>
                      <a:rPr lang="en-US" altLang="zh-TW" sz="2600" b="1">
                        <a:effectLst/>
                        <a:latin typeface="Cambria Math" panose="02040503050406030204" pitchFamily="18" charset="0"/>
                        <a:ea typeface="+mn-ea"/>
                        <a:cs typeface="Arial" panose="020B0604020202020204" pitchFamily="34" charset="0"/>
                      </a:rPr>
                      <m:t>=[</m:t>
                    </m:r>
                    <m:f>
                      <m:fPr>
                        <m:ctrlPr>
                          <a:rPr lang="zh-TW" altLang="zh-TW" sz="2600" b="1" i="1">
                            <a:effectLst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zh-TW" altLang="zh-TW" sz="2600" b="1">
                            <a:effectLst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新生招生名額之實際註冊人數</m:t>
                        </m:r>
                        <m:d>
                          <m:dPr>
                            <m:ctrlPr>
                              <a:rPr lang="zh-TW" altLang="zh-TW" sz="2600" b="1" i="1">
                                <a:effectLst/>
                                <a:latin typeface="Cambria Math" panose="02040503050406030204" pitchFamily="18" charset="0"/>
                                <a:ea typeface="+mn-ea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en-US" altLang="zh-TW" sz="2600" b="1" i="1">
                                <a:effectLst/>
                                <a:latin typeface="Cambria Math" panose="02040503050406030204" pitchFamily="18" charset="0"/>
                                <a:ea typeface="+mn-ea"/>
                                <a:cs typeface="Arial" panose="020B0604020202020204" pitchFamily="34" charset="0"/>
                              </a:rPr>
                              <m:t>𝐂</m:t>
                            </m:r>
                          </m:e>
                        </m:d>
                      </m:num>
                      <m:den>
                        <m:r>
                          <a:rPr lang="zh-TW" altLang="zh-TW" sz="2600" b="1">
                            <a:effectLst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核定新生招生名額</m:t>
                        </m:r>
                        <m:d>
                          <m:dPr>
                            <m:ctrlPr>
                              <a:rPr lang="zh-TW" altLang="zh-TW" sz="2600" b="1" i="1">
                                <a:effectLst/>
                                <a:latin typeface="Cambria Math" panose="02040503050406030204" pitchFamily="18" charset="0"/>
                                <a:ea typeface="+mn-ea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en-US" altLang="zh-TW" sz="2600" b="1" i="1">
                                <a:effectLst/>
                                <a:latin typeface="Cambria Math" panose="02040503050406030204" pitchFamily="18" charset="0"/>
                                <a:ea typeface="+mn-ea"/>
                                <a:cs typeface="Arial" panose="020B0604020202020204" pitchFamily="34" charset="0"/>
                              </a:rPr>
                              <m:t>𝐀</m:t>
                            </m:r>
                          </m:e>
                        </m:d>
                        <m:r>
                          <a:rPr lang="en-US" altLang="zh-TW" sz="2600" b="1" i="1">
                            <a:effectLst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zh-TW" altLang="zh-TW" sz="2600" b="1">
                            <a:effectLst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新生保留入學資格人數</m:t>
                        </m:r>
                        <m:d>
                          <m:dPr>
                            <m:ctrlPr>
                              <a:rPr lang="zh-TW" altLang="zh-TW" sz="2600" b="1" i="1">
                                <a:effectLst/>
                                <a:latin typeface="Cambria Math" panose="02040503050406030204" pitchFamily="18" charset="0"/>
                                <a:ea typeface="+mn-ea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en-US" altLang="zh-TW" sz="2600" b="1" i="1">
                                <a:effectLst/>
                                <a:latin typeface="Cambria Math" panose="02040503050406030204" pitchFamily="18" charset="0"/>
                                <a:ea typeface="+mn-ea"/>
                                <a:cs typeface="Arial" panose="020B0604020202020204" pitchFamily="34" charset="0"/>
                              </a:rPr>
                              <m:t>𝐁</m:t>
                            </m:r>
                          </m:e>
                        </m:d>
                      </m:den>
                    </m:f>
                    <m:r>
                      <a:rPr lang="en-US" altLang="zh-TW" sz="2600" b="1" i="1">
                        <a:effectLst/>
                        <a:latin typeface="Cambria Math" panose="02040503050406030204" pitchFamily="18" charset="0"/>
                        <a:ea typeface="+mn-ea"/>
                        <a:cs typeface="Arial" panose="020B0604020202020204" pitchFamily="34" charset="0"/>
                      </a:rPr>
                      <m:t>]×</m:t>
                    </m:r>
                    <m:r>
                      <a:rPr lang="en-US" altLang="zh-TW" sz="2600" b="1" i="1">
                        <a:effectLst/>
                        <a:latin typeface="Cambria Math" panose="02040503050406030204" pitchFamily="18" charset="0"/>
                        <a:ea typeface="+mn-ea"/>
                        <a:cs typeface="Arial" panose="020B0604020202020204" pitchFamily="34" charset="0"/>
                      </a:rPr>
                      <m:t>𝟏𝟎𝟎</m:t>
                    </m:r>
                    <m:r>
                      <a:rPr lang="en-US" altLang="zh-TW" sz="2600" b="1" i="1">
                        <a:effectLst/>
                        <a:latin typeface="Cambria Math" panose="02040503050406030204" pitchFamily="18" charset="0"/>
                        <a:ea typeface="+mn-ea"/>
                        <a:cs typeface="Arial" panose="020B0604020202020204" pitchFamily="34" charset="0"/>
                      </a:rPr>
                      <m:t>%</m:t>
                    </m:r>
                  </m:oMath>
                </a14:m>
                <a:endParaRPr lang="en-US" altLang="zh-TW" sz="2600" dirty="0">
                  <a:latin typeface="+mn-ea"/>
                  <a:ea typeface="+mn-ea"/>
                </a:endParaRPr>
              </a:p>
              <a:p>
                <a:pPr marL="342874" indent="-342874">
                  <a:lnSpc>
                    <a:spcPct val="120000"/>
                  </a:lnSpc>
                  <a:spcBef>
                    <a:spcPts val="600"/>
                  </a:spcBef>
                  <a:buFont typeface="Wingdings" panose="05000000000000000000" pitchFamily="2" charset="2"/>
                  <a:buChar char=""/>
                  <a:defRPr/>
                </a:pPr>
                <a:endParaRPr lang="en-US" altLang="zh-TW" sz="2600" dirty="0"/>
              </a:p>
              <a:p>
                <a:pPr marL="342874" indent="-342874">
                  <a:lnSpc>
                    <a:spcPct val="120000"/>
                  </a:lnSpc>
                  <a:spcBef>
                    <a:spcPts val="600"/>
                  </a:spcBef>
                  <a:buFont typeface="Wingdings" panose="05000000000000000000" pitchFamily="2" charset="2"/>
                  <a:buChar char=""/>
                  <a:defRPr/>
                </a:pPr>
                <a:endParaRPr lang="zh-TW" altLang="en-US" dirty="0"/>
              </a:p>
              <a:p>
                <a:pPr marL="0" indent="0" algn="r">
                  <a:lnSpc>
                    <a:spcPct val="120000"/>
                  </a:lnSpc>
                  <a:spcBef>
                    <a:spcPts val="600"/>
                  </a:spcBef>
                  <a:buNone/>
                  <a:defRPr/>
                </a:pPr>
                <a:r>
                  <a:rPr lang="en-US" altLang="zh-TW" sz="1800" kern="100" dirty="0">
                    <a:latin typeface="微軟正黑體" panose="020B0604030504040204" pitchFamily="34" charset="-120"/>
                  </a:rPr>
                  <a:t>【 113</a:t>
                </a:r>
                <a:r>
                  <a:rPr lang="zh-TW" altLang="en-US" sz="1800" kern="100" dirty="0">
                    <a:latin typeface="微軟正黑體" panose="020B0604030504040204" pitchFamily="34" charset="-120"/>
                  </a:rPr>
                  <a:t>年</a:t>
                </a:r>
                <a:r>
                  <a:rPr lang="en-US" altLang="zh-TW" sz="1800" kern="100" dirty="0">
                    <a:latin typeface="微軟正黑體" panose="020B0604030504040204" pitchFamily="34" charset="-120"/>
                  </a:rPr>
                  <a:t>03</a:t>
                </a:r>
                <a:r>
                  <a:rPr lang="zh-TW" altLang="en-US" sz="1800" kern="100" dirty="0">
                    <a:latin typeface="微軟正黑體" panose="020B0604030504040204" pitchFamily="34" charset="-120"/>
                  </a:rPr>
                  <a:t>月因應「技職司」需求新增欄位</a:t>
                </a:r>
                <a:r>
                  <a:rPr lang="en-US" altLang="zh-TW" sz="1800" kern="100" dirty="0">
                    <a:latin typeface="微軟正黑體" panose="020B0604030504040204" pitchFamily="34" charset="-120"/>
                  </a:rPr>
                  <a:t>】</a:t>
                </a:r>
                <a:endParaRPr lang="zh-TW" altLang="en-US" dirty="0"/>
              </a:p>
              <a:p>
                <a:endParaRPr lang="zh-TW" altLang="en-US" dirty="0"/>
              </a:p>
            </p:txBody>
          </p:sp>
        </mc:Choice>
        <mc:Fallback xmlns="">
          <p:sp>
            <p:nvSpPr>
              <p:cNvPr id="5" name="內容版面配置區 4">
                <a:extLst>
                  <a:ext uri="{FF2B5EF4-FFF2-40B4-BE49-F238E27FC236}">
                    <a16:creationId xmlns:a16="http://schemas.microsoft.com/office/drawing/2014/main" id="{C2154986-CFE6-49E8-98CE-45FB071C9C1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4"/>
              </p:nvPr>
            </p:nvSpPr>
            <p:spPr>
              <a:xfrm>
                <a:off x="162566" y="3289693"/>
                <a:ext cx="11846559" cy="3568315"/>
              </a:xfrm>
              <a:blipFill>
                <a:blip r:embed="rId2"/>
                <a:stretch>
                  <a:fillRect l="-669" t="-1197" r="-36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字版面配置區 5">
            <a:extLst>
              <a:ext uri="{FF2B5EF4-FFF2-40B4-BE49-F238E27FC236}">
                <a16:creationId xmlns:a16="http://schemas.microsoft.com/office/drawing/2014/main" id="{2FBEF2E4-5FD9-4E76-86DF-15BC30F88A1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zh-TW" dirty="0"/>
              <a:t>01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53520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687B6B2-C7DB-4F03-86AA-87E49C48C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報表</a:t>
            </a:r>
            <a:r>
              <a:rPr lang="en-US" altLang="zh-TW" dirty="0"/>
              <a:t>2-1-3-5</a:t>
            </a:r>
            <a:r>
              <a:rPr lang="zh-TW" altLang="en-US" dirty="0"/>
              <a:t>國家重點領域研究學院新生註冊率統計表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DBF09DC6-524F-4C0F-8A57-EBFADEDAD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22</a:t>
            </a:fld>
            <a:endParaRPr lang="zh-TW" altLang="en-US"/>
          </a:p>
        </p:txBody>
      </p:sp>
      <p:graphicFrame>
        <p:nvGraphicFramePr>
          <p:cNvPr id="7" name="內容版面配置區 6">
            <a:extLst>
              <a:ext uri="{FF2B5EF4-FFF2-40B4-BE49-F238E27FC236}">
                <a16:creationId xmlns:a16="http://schemas.microsoft.com/office/drawing/2014/main" id="{E297A649-8208-4D9F-9493-86CFF8BEC7F1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305486961"/>
              </p:ext>
            </p:extLst>
          </p:nvPr>
        </p:nvGraphicFramePr>
        <p:xfrm>
          <a:off x="182875" y="870005"/>
          <a:ext cx="11846561" cy="23521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0513">
                  <a:extLst>
                    <a:ext uri="{9D8B030D-6E8A-4147-A177-3AD203B41FA5}">
                      <a16:colId xmlns:a16="http://schemas.microsoft.com/office/drawing/2014/main" val="1067792331"/>
                    </a:ext>
                  </a:extLst>
                </a:gridCol>
                <a:gridCol w="540513">
                  <a:extLst>
                    <a:ext uri="{9D8B030D-6E8A-4147-A177-3AD203B41FA5}">
                      <a16:colId xmlns:a16="http://schemas.microsoft.com/office/drawing/2014/main" val="2483501999"/>
                    </a:ext>
                  </a:extLst>
                </a:gridCol>
                <a:gridCol w="540513">
                  <a:extLst>
                    <a:ext uri="{9D8B030D-6E8A-4147-A177-3AD203B41FA5}">
                      <a16:colId xmlns:a16="http://schemas.microsoft.com/office/drawing/2014/main" val="302570534"/>
                    </a:ext>
                  </a:extLst>
                </a:gridCol>
                <a:gridCol w="540513">
                  <a:extLst>
                    <a:ext uri="{9D8B030D-6E8A-4147-A177-3AD203B41FA5}">
                      <a16:colId xmlns:a16="http://schemas.microsoft.com/office/drawing/2014/main" val="4055373789"/>
                    </a:ext>
                  </a:extLst>
                </a:gridCol>
                <a:gridCol w="540513">
                  <a:extLst>
                    <a:ext uri="{9D8B030D-6E8A-4147-A177-3AD203B41FA5}">
                      <a16:colId xmlns:a16="http://schemas.microsoft.com/office/drawing/2014/main" val="752565865"/>
                    </a:ext>
                  </a:extLst>
                </a:gridCol>
                <a:gridCol w="1340275">
                  <a:extLst>
                    <a:ext uri="{9D8B030D-6E8A-4147-A177-3AD203B41FA5}">
                      <a16:colId xmlns:a16="http://schemas.microsoft.com/office/drawing/2014/main" val="2423033693"/>
                    </a:ext>
                  </a:extLst>
                </a:gridCol>
                <a:gridCol w="1728045">
                  <a:extLst>
                    <a:ext uri="{9D8B030D-6E8A-4147-A177-3AD203B41FA5}">
                      <a16:colId xmlns:a16="http://schemas.microsoft.com/office/drawing/2014/main" val="178599825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269992279"/>
                    </a:ext>
                  </a:extLst>
                </a:gridCol>
                <a:gridCol w="1276780">
                  <a:extLst>
                    <a:ext uri="{9D8B030D-6E8A-4147-A177-3AD203B41FA5}">
                      <a16:colId xmlns:a16="http://schemas.microsoft.com/office/drawing/2014/main" val="3734148350"/>
                    </a:ext>
                  </a:extLst>
                </a:gridCol>
                <a:gridCol w="630765">
                  <a:extLst>
                    <a:ext uri="{9D8B030D-6E8A-4147-A177-3AD203B41FA5}">
                      <a16:colId xmlns:a16="http://schemas.microsoft.com/office/drawing/2014/main" val="3618030611"/>
                    </a:ext>
                  </a:extLst>
                </a:gridCol>
                <a:gridCol w="630765">
                  <a:extLst>
                    <a:ext uri="{9D8B030D-6E8A-4147-A177-3AD203B41FA5}">
                      <a16:colId xmlns:a16="http://schemas.microsoft.com/office/drawing/2014/main" val="2168164954"/>
                    </a:ext>
                  </a:extLst>
                </a:gridCol>
                <a:gridCol w="630765">
                  <a:extLst>
                    <a:ext uri="{9D8B030D-6E8A-4147-A177-3AD203B41FA5}">
                      <a16:colId xmlns:a16="http://schemas.microsoft.com/office/drawing/2014/main" val="1318366690"/>
                    </a:ext>
                  </a:extLst>
                </a:gridCol>
                <a:gridCol w="803485">
                  <a:extLst>
                    <a:ext uri="{9D8B030D-6E8A-4147-A177-3AD203B41FA5}">
                      <a16:colId xmlns:a16="http://schemas.microsoft.com/office/drawing/2014/main" val="1801395981"/>
                    </a:ext>
                  </a:extLst>
                </a:gridCol>
                <a:gridCol w="543558">
                  <a:extLst>
                    <a:ext uri="{9D8B030D-6E8A-4147-A177-3AD203B41FA5}">
                      <a16:colId xmlns:a16="http://schemas.microsoft.com/office/drawing/2014/main" val="4040512203"/>
                    </a:ext>
                  </a:extLst>
                </a:gridCol>
                <a:gridCol w="543558">
                  <a:extLst>
                    <a:ext uri="{9D8B030D-6E8A-4147-A177-3AD203B41FA5}">
                      <a16:colId xmlns:a16="http://schemas.microsoft.com/office/drawing/2014/main" val="686930149"/>
                    </a:ext>
                  </a:extLst>
                </a:gridCol>
              </a:tblGrid>
              <a:tr h="658999"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學年度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760" marR="976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學院別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760" marR="976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統計處代碼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760" marR="976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系所名稱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760" marR="976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學制班別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760" marR="976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本國新生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760" marR="97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3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sz="2400" b="1" kern="0" dirty="0">
                          <a:solidFill>
                            <a:srgbClr val="FF0000"/>
                          </a:solidFill>
                          <a:effectLst/>
                        </a:rPr>
                        <a:t>境外</a:t>
                      </a:r>
                      <a:r>
                        <a:rPr lang="en-US" altLang="zh-TW" sz="2400" b="1" kern="0" dirty="0">
                          <a:solidFill>
                            <a:srgbClr val="FF0000"/>
                          </a:solidFill>
                          <a:effectLst/>
                        </a:rPr>
                        <a:t>(</a:t>
                      </a:r>
                      <a:r>
                        <a:rPr lang="zh-TW" sz="2400" b="1" kern="0" dirty="0">
                          <a:solidFill>
                            <a:srgbClr val="FF0000"/>
                          </a:solidFill>
                          <a:effectLst/>
                        </a:rPr>
                        <a:t>新生</a:t>
                      </a:r>
                      <a:r>
                        <a:rPr lang="en-US" altLang="zh-TW" sz="2400" b="1" kern="0" dirty="0">
                          <a:solidFill>
                            <a:srgbClr val="FF0000"/>
                          </a:solidFill>
                          <a:effectLst/>
                        </a:rPr>
                        <a:t>)</a:t>
                      </a:r>
                      <a:r>
                        <a:rPr lang="zh-TW" altLang="zh-TW" sz="2400" b="1" kern="0" dirty="0">
                          <a:solidFill>
                            <a:srgbClr val="FF0000"/>
                          </a:solidFill>
                          <a:effectLst/>
                        </a:rPr>
                        <a:t>學生實際註冊人數</a:t>
                      </a:r>
                      <a:endParaRPr lang="zh-TW" alt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760" marR="976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1" kern="0" dirty="0">
                          <a:solidFill>
                            <a:srgbClr val="FF0000"/>
                          </a:solidFill>
                          <a:effectLst/>
                        </a:rPr>
                        <a:t>特色說明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760" marR="9760" marT="0" marB="0" vert="eaVert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1" kern="0" dirty="0">
                          <a:solidFill>
                            <a:srgbClr val="FF0000"/>
                          </a:solidFill>
                          <a:effectLst/>
                        </a:rPr>
                        <a:t>特色說明網址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760" marR="9760" marT="0" marB="0" vert="eaVert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1674190"/>
                  </a:ext>
                </a:extLst>
              </a:tr>
              <a:tr h="162059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kern="0" dirty="0">
                          <a:effectLst/>
                        </a:rPr>
                        <a:t>核定新生招生名額</a:t>
                      </a:r>
                      <a:endParaRPr lang="zh-TW" sz="2400" kern="100" dirty="0">
                        <a:effectLst/>
                      </a:endParaRPr>
                    </a:p>
                    <a:p>
                      <a:pPr algn="ctr"/>
                      <a:r>
                        <a:rPr lang="en-US" sz="2400" kern="0" dirty="0">
                          <a:effectLst/>
                        </a:rPr>
                        <a:t>(A)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760" marR="97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kern="0" dirty="0">
                          <a:effectLst/>
                        </a:rPr>
                        <a:t>新生保留入學資格人數</a:t>
                      </a:r>
                      <a:endParaRPr lang="zh-TW" sz="2400" kern="100" dirty="0">
                        <a:effectLst/>
                      </a:endParaRPr>
                    </a:p>
                    <a:p>
                      <a:pPr algn="ctr"/>
                      <a:r>
                        <a:rPr lang="en-US" sz="2400" kern="0" dirty="0">
                          <a:effectLst/>
                        </a:rPr>
                        <a:t>(B)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760" marR="97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kern="0" dirty="0">
                          <a:effectLst/>
                        </a:rPr>
                        <a:t>實際註冊人數</a:t>
                      </a:r>
                      <a:endParaRPr lang="zh-TW" sz="2400" kern="100" dirty="0">
                        <a:effectLst/>
                      </a:endParaRPr>
                    </a:p>
                    <a:p>
                      <a:pPr algn="ctr"/>
                      <a:r>
                        <a:rPr lang="en-US" sz="2400" kern="0" dirty="0">
                          <a:effectLst/>
                        </a:rPr>
                        <a:t>(C)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760" marR="97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kern="0" dirty="0">
                          <a:effectLst/>
                        </a:rPr>
                        <a:t>新生註冊率</a:t>
                      </a:r>
                      <a:r>
                        <a:rPr lang="en-US" sz="2400" kern="0" dirty="0">
                          <a:effectLst/>
                        </a:rPr>
                        <a:t>(</a:t>
                      </a:r>
                      <a:r>
                        <a:rPr lang="zh-TW" sz="2400" kern="0" dirty="0">
                          <a:effectLst/>
                        </a:rPr>
                        <a:t>％</a:t>
                      </a:r>
                      <a:r>
                        <a:rPr lang="en-US" sz="2400" kern="0" dirty="0">
                          <a:effectLst/>
                        </a:rPr>
                        <a:t>)</a:t>
                      </a:r>
                      <a:endParaRPr lang="zh-TW" sz="2400" kern="100" dirty="0">
                        <a:effectLst/>
                      </a:endParaRPr>
                    </a:p>
                    <a:p>
                      <a:pPr algn="ctr"/>
                      <a:r>
                        <a:rPr lang="en-US" sz="2400" kern="0" dirty="0">
                          <a:effectLst/>
                        </a:rPr>
                        <a:t>(D)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760" marR="97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b="1" kern="0" dirty="0">
                          <a:solidFill>
                            <a:srgbClr val="FF0000"/>
                          </a:solidFill>
                          <a:effectLst/>
                        </a:rPr>
                        <a:t>外國學生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760" marR="9760" marT="0" marB="0" vert="eaVert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b="1" kern="0" dirty="0">
                          <a:solidFill>
                            <a:srgbClr val="FF0000"/>
                          </a:solidFill>
                          <a:effectLst/>
                        </a:rPr>
                        <a:t>僑生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760" marR="9760" marT="0" marB="0" vert="eaVert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b="1" kern="0" dirty="0">
                          <a:solidFill>
                            <a:srgbClr val="FF0000"/>
                          </a:solidFill>
                          <a:effectLst/>
                        </a:rPr>
                        <a:t>港澳生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760" marR="9760" marT="0" marB="0" vert="eaVert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b="1" kern="0" dirty="0">
                          <a:solidFill>
                            <a:srgbClr val="FF0000"/>
                          </a:solidFill>
                          <a:effectLst/>
                        </a:rPr>
                        <a:t>小計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760" marR="9760" marT="0" marB="0" vert="eaVert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7671551"/>
                  </a:ext>
                </a:extLst>
              </a:tr>
            </a:tbl>
          </a:graphicData>
        </a:graphic>
      </p:graphicFrame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C2154986-CFE6-49E8-98CE-45FB071C9C1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62566" y="3289693"/>
            <a:ext cx="11846559" cy="3568315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en-US" altLang="zh-TW" b="1" kern="100" dirty="0">
                <a:latin typeface="微軟正黑體" panose="020B0604030504040204" pitchFamily="34" charset="-120"/>
              </a:rPr>
              <a:t>【</a:t>
            </a:r>
            <a:r>
              <a:rPr lang="zh-TW" altLang="en-US" b="1" kern="100" dirty="0">
                <a:latin typeface="微軟正黑體" panose="020B0604030504040204" pitchFamily="34" charset="-120"/>
              </a:rPr>
              <a:t>新增欄位</a:t>
            </a:r>
            <a:r>
              <a:rPr lang="en-US" altLang="zh-TW" b="1" kern="100" dirty="0">
                <a:latin typeface="微軟正黑體" panose="020B0604030504040204" pitchFamily="34" charset="-120"/>
              </a:rPr>
              <a:t>】</a:t>
            </a:r>
            <a:r>
              <a:rPr lang="zh-TW" altLang="en-US" b="1" kern="100" dirty="0">
                <a:latin typeface="微軟正黑體" panose="020B0604030504040204" pitchFamily="34" charset="-120"/>
              </a:rPr>
              <a:t>：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境外</a:t>
            </a:r>
            <a:r>
              <a:rPr lang="en-US" altLang="zh-TW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(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新生</a:t>
            </a:r>
            <a:r>
              <a:rPr lang="en-US" altLang="zh-TW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)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學生實際註冊人數、特色說明、特色說明網址</a:t>
            </a: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b="1" dirty="0">
                <a:solidFill>
                  <a:srgbClr val="FF0000"/>
                </a:solidFill>
              </a:rPr>
              <a:t>境外</a:t>
            </a:r>
            <a:r>
              <a:rPr lang="en-US" altLang="zh-TW" b="1" dirty="0">
                <a:solidFill>
                  <a:srgbClr val="FF0000"/>
                </a:solidFill>
              </a:rPr>
              <a:t>(</a:t>
            </a:r>
            <a:r>
              <a:rPr lang="zh-TW" altLang="en-US" b="1" dirty="0">
                <a:solidFill>
                  <a:srgbClr val="FF0000"/>
                </a:solidFill>
              </a:rPr>
              <a:t>新生</a:t>
            </a:r>
            <a:r>
              <a:rPr lang="en-US" altLang="zh-TW" b="1" dirty="0">
                <a:solidFill>
                  <a:srgbClr val="FF0000"/>
                </a:solidFill>
              </a:rPr>
              <a:t>)</a:t>
            </a:r>
            <a:r>
              <a:rPr lang="zh-TW" altLang="en-US" b="1" dirty="0">
                <a:solidFill>
                  <a:srgbClr val="FF0000"/>
                </a:solidFill>
              </a:rPr>
              <a:t>學生實際註冊人數：</a:t>
            </a:r>
            <a:r>
              <a:rPr lang="zh-TW" altLang="en-US" dirty="0"/>
              <a:t>系統自動匯入表</a:t>
            </a:r>
            <a:r>
              <a:rPr lang="en-US" altLang="zh-TW" dirty="0"/>
              <a:t>2-1-2</a:t>
            </a:r>
            <a:r>
              <a:rPr lang="zh-TW" altLang="en-US" dirty="0"/>
              <a:t>特種學生別為</a:t>
            </a:r>
            <a:r>
              <a:rPr lang="zh-TW" altLang="en-US" b="1" dirty="0">
                <a:solidFill>
                  <a:srgbClr val="FF0000"/>
                </a:solidFill>
              </a:rPr>
              <a:t>外國學生</a:t>
            </a:r>
            <a:r>
              <a:rPr lang="zh-TW" altLang="en-US" dirty="0"/>
              <a:t>、</a:t>
            </a:r>
            <a:r>
              <a:rPr lang="zh-TW" altLang="en-US" b="1" dirty="0">
                <a:solidFill>
                  <a:srgbClr val="FF0000"/>
                </a:solidFill>
              </a:rPr>
              <a:t>僑生</a:t>
            </a:r>
            <a:r>
              <a:rPr lang="zh-TW" altLang="en-US" dirty="0"/>
              <a:t>、</a:t>
            </a:r>
            <a:r>
              <a:rPr lang="zh-TW" altLang="en-US" b="1" dirty="0">
                <a:solidFill>
                  <a:srgbClr val="FF0000"/>
                </a:solidFill>
              </a:rPr>
              <a:t>港澳生</a:t>
            </a:r>
            <a:r>
              <a:rPr lang="zh-TW" altLang="en-US" dirty="0"/>
              <a:t>之實際註冊人數，請確認數字正確性。</a:t>
            </a:r>
            <a:endParaRPr lang="en-US" altLang="zh-TW" dirty="0"/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b="1" dirty="0">
                <a:solidFill>
                  <a:srgbClr val="FF0000"/>
                </a:solidFill>
              </a:rPr>
              <a:t>特色說明、特色說明網址：</a:t>
            </a:r>
            <a:r>
              <a:rPr lang="zh-TW" altLang="en-US" dirty="0"/>
              <a:t>系統自動匯入表</a:t>
            </a:r>
            <a:r>
              <a:rPr lang="en-US" altLang="zh-TW" dirty="0"/>
              <a:t>13-8</a:t>
            </a:r>
            <a:r>
              <a:rPr lang="zh-TW" altLang="en-US" dirty="0"/>
              <a:t>之系所特色說明及系所特色說明網址。</a:t>
            </a:r>
            <a:endParaRPr lang="en-US" altLang="zh-TW" dirty="0"/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endParaRPr lang="en-US" altLang="zh-TW" dirty="0"/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endParaRPr lang="en-US" altLang="zh-TW" dirty="0"/>
          </a:p>
          <a:p>
            <a:pPr marL="0" indent="0" algn="r">
              <a:lnSpc>
                <a:spcPct val="120000"/>
              </a:lnSpc>
              <a:spcBef>
                <a:spcPts val="600"/>
              </a:spcBef>
              <a:buNone/>
              <a:defRPr/>
            </a:pPr>
            <a:r>
              <a:rPr lang="en-US" altLang="zh-TW" sz="1800" kern="100" dirty="0">
                <a:latin typeface="微軟正黑體" panose="020B0604030504040204" pitchFamily="34" charset="-120"/>
              </a:rPr>
              <a:t>【 113</a:t>
            </a:r>
            <a:r>
              <a:rPr lang="zh-TW" altLang="en-US" sz="1800" kern="100" dirty="0">
                <a:latin typeface="微軟正黑體" panose="020B0604030504040204" pitchFamily="34" charset="-120"/>
              </a:rPr>
              <a:t>年</a:t>
            </a:r>
            <a:r>
              <a:rPr lang="en-US" altLang="zh-TW" sz="1800" kern="100" dirty="0">
                <a:latin typeface="微軟正黑體" panose="020B0604030504040204" pitchFamily="34" charset="-120"/>
              </a:rPr>
              <a:t>03</a:t>
            </a:r>
            <a:r>
              <a:rPr lang="zh-TW" altLang="en-US" sz="1800" kern="100" dirty="0">
                <a:latin typeface="微軟正黑體" panose="020B0604030504040204" pitchFamily="34" charset="-120"/>
              </a:rPr>
              <a:t>月因應「技職司」需求新增欄位</a:t>
            </a:r>
            <a:r>
              <a:rPr lang="en-US" altLang="zh-TW" sz="1800" kern="100" dirty="0">
                <a:latin typeface="微軟正黑體" panose="020B0604030504040204" pitchFamily="34" charset="-120"/>
              </a:rPr>
              <a:t>】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6" name="文字版面配置區 5">
            <a:extLst>
              <a:ext uri="{FF2B5EF4-FFF2-40B4-BE49-F238E27FC236}">
                <a16:creationId xmlns:a16="http://schemas.microsoft.com/office/drawing/2014/main" id="{2FBEF2E4-5FD9-4E76-86DF-15BC30F88A1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zh-TW" dirty="0"/>
              <a:t>01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146500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C220D04-3CB2-45AF-9752-4F4EDEB12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2800" dirty="0"/>
              <a:t>表</a:t>
            </a:r>
            <a:r>
              <a:rPr lang="en-US" altLang="zh-TW" sz="2800" dirty="0"/>
              <a:t>2-1-5</a:t>
            </a:r>
            <a:r>
              <a:rPr lang="zh-TW" altLang="en-US" sz="2800" dirty="0"/>
              <a:t>國家重點領域研究學院碩博士</a:t>
            </a:r>
            <a:r>
              <a:rPr lang="en-US" altLang="zh-TW" sz="2800" dirty="0"/>
              <a:t>(</a:t>
            </a:r>
            <a:r>
              <a:rPr lang="zh-TW" altLang="en-US" sz="2800" dirty="0"/>
              <a:t>含碩士在職</a:t>
            </a:r>
            <a:r>
              <a:rPr lang="en-US" altLang="zh-TW" sz="2800" dirty="0"/>
              <a:t>)</a:t>
            </a:r>
            <a:r>
              <a:rPr lang="zh-TW" altLang="en-US" sz="2800" dirty="0"/>
              <a:t>班核定招生情形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E521A75E-CFC9-4B1A-B728-7D5E4D2F0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23</a:t>
            </a:fld>
            <a:endParaRPr lang="zh-TW" altLang="en-US"/>
          </a:p>
        </p:txBody>
      </p:sp>
      <p:graphicFrame>
        <p:nvGraphicFramePr>
          <p:cNvPr id="7" name="內容版面配置區 6">
            <a:extLst>
              <a:ext uri="{FF2B5EF4-FFF2-40B4-BE49-F238E27FC236}">
                <a16:creationId xmlns:a16="http://schemas.microsoft.com/office/drawing/2014/main" id="{CD2CEA2E-F2A0-4691-A3A2-CFEECAA5D530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043414044"/>
              </p:ext>
            </p:extLst>
          </p:nvPr>
        </p:nvGraphicFramePr>
        <p:xfrm>
          <a:off x="132093" y="934721"/>
          <a:ext cx="11952000" cy="19710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6000">
                  <a:extLst>
                    <a:ext uri="{9D8B030D-6E8A-4147-A177-3AD203B41FA5}">
                      <a16:colId xmlns:a16="http://schemas.microsoft.com/office/drawing/2014/main" val="1581394822"/>
                    </a:ext>
                  </a:extLst>
                </a:gridCol>
                <a:gridCol w="486000">
                  <a:extLst>
                    <a:ext uri="{9D8B030D-6E8A-4147-A177-3AD203B41FA5}">
                      <a16:colId xmlns:a16="http://schemas.microsoft.com/office/drawing/2014/main" val="1462615627"/>
                    </a:ext>
                  </a:extLst>
                </a:gridCol>
                <a:gridCol w="486000">
                  <a:extLst>
                    <a:ext uri="{9D8B030D-6E8A-4147-A177-3AD203B41FA5}">
                      <a16:colId xmlns:a16="http://schemas.microsoft.com/office/drawing/2014/main" val="615548752"/>
                    </a:ext>
                  </a:extLst>
                </a:gridCol>
                <a:gridCol w="486000">
                  <a:extLst>
                    <a:ext uri="{9D8B030D-6E8A-4147-A177-3AD203B41FA5}">
                      <a16:colId xmlns:a16="http://schemas.microsoft.com/office/drawing/2014/main" val="256654644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805250749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038036211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val="3453269269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535336924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120378039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55490734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val="339983296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735572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880509639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410417591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val="366452704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55819366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1343153368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894510140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360581887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789197354"/>
                    </a:ext>
                  </a:extLst>
                </a:gridCol>
              </a:tblGrid>
              <a:tr h="626688"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zh-TW" sz="2400" b="1" kern="0" dirty="0">
                          <a:solidFill>
                            <a:srgbClr val="FF0000"/>
                          </a:solidFill>
                          <a:effectLst/>
                        </a:rPr>
                        <a:t>學年度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zh-TW" sz="2400" b="1" kern="0" dirty="0">
                          <a:solidFill>
                            <a:srgbClr val="FF0000"/>
                          </a:solidFill>
                          <a:effectLst/>
                        </a:rPr>
                        <a:t>學院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zh-TW" sz="2400" b="1" kern="0" dirty="0">
                          <a:solidFill>
                            <a:srgbClr val="FF0000"/>
                          </a:solidFill>
                          <a:effectLst/>
                        </a:rPr>
                        <a:t>系所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zh-TW" sz="2400" b="1" kern="0" dirty="0">
                          <a:solidFill>
                            <a:srgbClr val="FF0000"/>
                          </a:solidFill>
                          <a:effectLst/>
                        </a:rPr>
                        <a:t>學制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核定新生招生名額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zh-TW" sz="2400" b="0" kern="0">
                          <a:solidFill>
                            <a:schemeClr val="tx1"/>
                          </a:solidFill>
                          <a:effectLst/>
                        </a:rPr>
                        <a:t>報名人數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錄取人數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實際註冊人數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3148025"/>
                  </a:ext>
                </a:extLst>
              </a:tr>
              <a:tr h="52577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甄試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考試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逕修讀學位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合計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甄試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考試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逕修讀學位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合計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甄試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考試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逕修讀學位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合計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已在職者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未在職者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合計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6124734"/>
                  </a:ext>
                </a:extLst>
              </a:tr>
              <a:tr h="81857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全職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兼職</a:t>
                      </a:r>
                      <a:endParaRPr lang="zh-TW" altLang="en-US" dirty="0"/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50988881"/>
                  </a:ext>
                </a:extLst>
              </a:tr>
            </a:tbl>
          </a:graphicData>
        </a:graphic>
      </p:graphicFrame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26CD96F2-94B6-47DA-B7BD-B31C23BF522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62566" y="3038049"/>
            <a:ext cx="11846559" cy="3819960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en-US" altLang="zh-TW" b="1" kern="100" dirty="0">
                <a:latin typeface="微軟正黑體" panose="020B0604030504040204" pitchFamily="34" charset="-120"/>
              </a:rPr>
              <a:t>【</a:t>
            </a:r>
            <a:r>
              <a:rPr lang="zh-TW" altLang="en-US" b="1" kern="100" dirty="0">
                <a:latin typeface="微軟正黑體" panose="020B0604030504040204" pitchFamily="34" charset="-120"/>
              </a:rPr>
              <a:t>新增欄位</a:t>
            </a:r>
            <a:r>
              <a:rPr lang="en-US" altLang="zh-TW" b="1" kern="100" dirty="0">
                <a:latin typeface="微軟正黑體" panose="020B0604030504040204" pitchFamily="34" charset="-120"/>
              </a:rPr>
              <a:t>】</a:t>
            </a:r>
            <a:r>
              <a:rPr lang="zh-TW" altLang="en-US" b="1" kern="100" dirty="0">
                <a:latin typeface="微軟正黑體" panose="020B0604030504040204" pitchFamily="34" charset="-120"/>
              </a:rPr>
              <a:t>：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學年度、學院、系所、學制</a:t>
            </a:r>
            <a:endParaRPr lang="en-US" altLang="zh-TW" b="1" kern="100" dirty="0">
              <a:solidFill>
                <a:srgbClr val="FF0000"/>
              </a:solidFill>
              <a:latin typeface="微軟正黑體" panose="020B0604030504040204" pitchFamily="34" charset="-120"/>
            </a:endParaRP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學年度：</a:t>
            </a:r>
            <a:r>
              <a:rPr lang="zh-TW" altLang="en-US" dirty="0"/>
              <a:t>學校每年</a:t>
            </a:r>
            <a:r>
              <a:rPr lang="en-US" altLang="zh-TW" dirty="0"/>
              <a:t>10</a:t>
            </a:r>
            <a:r>
              <a:rPr lang="zh-TW" altLang="en-US" dirty="0"/>
              <a:t>月填報當學年度資料，以</a:t>
            </a:r>
            <a:r>
              <a:rPr lang="en-US" altLang="zh-TW" dirty="0"/>
              <a:t>10</a:t>
            </a:r>
            <a:r>
              <a:rPr lang="zh-TW" altLang="en-US" dirty="0"/>
              <a:t>月</a:t>
            </a:r>
            <a:r>
              <a:rPr lang="en-US" altLang="zh-TW" dirty="0"/>
              <a:t>15</a:t>
            </a:r>
            <a:r>
              <a:rPr lang="zh-TW" altLang="en-US" dirty="0"/>
              <a:t>日為資料調查基準日，例如：</a:t>
            </a:r>
            <a:r>
              <a:rPr lang="en-US" altLang="zh-TW" dirty="0"/>
              <a:t>113</a:t>
            </a:r>
            <a:r>
              <a:rPr lang="zh-TW" altLang="en-US" dirty="0"/>
              <a:t>年</a:t>
            </a:r>
            <a:r>
              <a:rPr lang="en-US" altLang="zh-TW" dirty="0"/>
              <a:t>10</a:t>
            </a:r>
            <a:r>
              <a:rPr lang="zh-TW" altLang="en-US" dirty="0"/>
              <a:t>月填報</a:t>
            </a:r>
            <a:r>
              <a:rPr lang="en-US" altLang="zh-TW" dirty="0"/>
              <a:t>113</a:t>
            </a:r>
            <a:r>
              <a:rPr lang="zh-TW" altLang="en-US" dirty="0"/>
              <a:t>學年度資料。</a:t>
            </a:r>
            <a:endParaRPr lang="en-US" altLang="zh-TW" dirty="0"/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學院、系所、學制：</a:t>
            </a:r>
            <a:r>
              <a:rPr lang="zh-TW" altLang="en-US" dirty="0"/>
              <a:t>請由下拉式選單選擇所屬之學院、系所、學制，該選單之資料來源為學校管理者所設定之系所資料。</a:t>
            </a:r>
            <a:endParaRPr lang="en-US" altLang="zh-TW" dirty="0"/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dirty="0"/>
              <a:t>教育部核定通過之國家重點領域研究學院名稱，請確認與教育部核定函文及組織規程相符。</a:t>
            </a:r>
          </a:p>
          <a:p>
            <a:pPr marL="0" indent="0" algn="r">
              <a:lnSpc>
                <a:spcPct val="120000"/>
              </a:lnSpc>
              <a:spcBef>
                <a:spcPts val="600"/>
              </a:spcBef>
              <a:buNone/>
              <a:defRPr/>
            </a:pPr>
            <a:r>
              <a:rPr lang="en-US" altLang="zh-TW" sz="1800" kern="100" dirty="0">
                <a:latin typeface="微軟正黑體" panose="020B0604030504040204" pitchFamily="34" charset="-120"/>
              </a:rPr>
              <a:t>【113</a:t>
            </a:r>
            <a:r>
              <a:rPr lang="zh-TW" altLang="en-US" sz="1800" kern="100" dirty="0">
                <a:latin typeface="微軟正黑體" panose="020B0604030504040204" pitchFamily="34" charset="-120"/>
              </a:rPr>
              <a:t>年</a:t>
            </a:r>
            <a:r>
              <a:rPr lang="en-US" altLang="zh-TW" sz="1800" kern="100" dirty="0">
                <a:latin typeface="微軟正黑體" panose="020B0604030504040204" pitchFamily="34" charset="-120"/>
              </a:rPr>
              <a:t>03</a:t>
            </a:r>
            <a:r>
              <a:rPr lang="zh-TW" altLang="en-US" sz="1800" kern="100" dirty="0">
                <a:latin typeface="微軟正黑體" panose="020B0604030504040204" pitchFamily="34" charset="-120"/>
              </a:rPr>
              <a:t>月因應「技職司」需求新增欄位</a:t>
            </a:r>
            <a:r>
              <a:rPr lang="en-US" altLang="zh-TW" sz="1800" kern="100" dirty="0">
                <a:latin typeface="微軟正黑體" panose="020B0604030504040204" pitchFamily="34" charset="-120"/>
              </a:rPr>
              <a:t>】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6" name="文字版面配置區 5">
            <a:extLst>
              <a:ext uri="{FF2B5EF4-FFF2-40B4-BE49-F238E27FC236}">
                <a16:creationId xmlns:a16="http://schemas.microsoft.com/office/drawing/2014/main" id="{38CDF69E-707F-40BE-81E4-30720271FB1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zh-TW" dirty="0"/>
              <a:t>02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194175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C220D04-3CB2-45AF-9752-4F4EDEB12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2800" dirty="0"/>
              <a:t>表</a:t>
            </a:r>
            <a:r>
              <a:rPr lang="en-US" altLang="zh-TW" sz="2800" dirty="0"/>
              <a:t>2-1-5</a:t>
            </a:r>
            <a:r>
              <a:rPr lang="zh-TW" altLang="en-US" sz="2800" dirty="0"/>
              <a:t>國家重點領域研究學院碩博士</a:t>
            </a:r>
            <a:r>
              <a:rPr lang="en-US" altLang="zh-TW" sz="2800" dirty="0"/>
              <a:t>(</a:t>
            </a:r>
            <a:r>
              <a:rPr lang="zh-TW" altLang="en-US" sz="2800" dirty="0"/>
              <a:t>含碩士在職</a:t>
            </a:r>
            <a:r>
              <a:rPr lang="en-US" altLang="zh-TW" sz="2800" dirty="0"/>
              <a:t>)</a:t>
            </a:r>
            <a:r>
              <a:rPr lang="zh-TW" altLang="en-US" sz="2800" dirty="0"/>
              <a:t>班核定招生情形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E521A75E-CFC9-4B1A-B728-7D5E4D2F0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24</a:t>
            </a:fld>
            <a:endParaRPr lang="zh-TW" altLang="en-US"/>
          </a:p>
        </p:txBody>
      </p:sp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26CD96F2-94B6-47DA-B7BD-B31C23BF522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62566" y="3007361"/>
            <a:ext cx="11846559" cy="385064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en-US" altLang="zh-TW" b="1" kern="100" dirty="0">
                <a:latin typeface="微軟正黑體" panose="020B0604030504040204" pitchFamily="34" charset="-120"/>
              </a:rPr>
              <a:t>【</a:t>
            </a:r>
            <a:r>
              <a:rPr lang="zh-TW" altLang="en-US" b="1" kern="100" dirty="0">
                <a:latin typeface="微軟正黑體" panose="020B0604030504040204" pitchFamily="34" charset="-120"/>
              </a:rPr>
              <a:t>新增欄位</a:t>
            </a:r>
            <a:r>
              <a:rPr lang="en-US" altLang="zh-TW" b="1" kern="100" dirty="0">
                <a:latin typeface="微軟正黑體" panose="020B0604030504040204" pitchFamily="34" charset="-120"/>
              </a:rPr>
              <a:t>】</a:t>
            </a:r>
            <a:r>
              <a:rPr lang="zh-TW" altLang="en-US" b="1" kern="100" dirty="0">
                <a:latin typeface="微軟正黑體" panose="020B0604030504040204" pitchFamily="34" charset="-120"/>
              </a:rPr>
              <a:t>：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核定新生招生名額、報名人數、錄取人數</a:t>
            </a:r>
            <a:endParaRPr lang="en-US" altLang="zh-TW" b="1" kern="100" dirty="0">
              <a:solidFill>
                <a:srgbClr val="FF0000"/>
              </a:solidFill>
              <a:latin typeface="微軟正黑體" panose="020B0604030504040204" pitchFamily="34" charset="-120"/>
            </a:endParaRP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sz="2500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核定新生招生名額：</a:t>
            </a:r>
            <a:r>
              <a:rPr lang="zh-TW" altLang="en-US" dirty="0"/>
              <a:t>請依</a:t>
            </a:r>
            <a:r>
              <a:rPr lang="en-US" altLang="zh-TW" dirty="0"/>
              <a:t>【</a:t>
            </a:r>
            <a:r>
              <a:rPr lang="zh-TW" altLang="en-US" dirty="0"/>
              <a:t>甄試；考試；逕修讀學位</a:t>
            </a:r>
            <a:r>
              <a:rPr lang="en-US" altLang="zh-TW" dirty="0"/>
              <a:t>】</a:t>
            </a:r>
            <a:r>
              <a:rPr lang="zh-TW" altLang="en-US" dirty="0"/>
              <a:t>填報教育部核定之招生名額。</a:t>
            </a:r>
            <a:endParaRPr lang="en-US" altLang="zh-TW" dirty="0"/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sz="2500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報名人數：</a:t>
            </a:r>
            <a:r>
              <a:rPr lang="zh-TW" altLang="en-US" dirty="0"/>
              <a:t>請填報學校當學年度核定院設系、所、學位學程之</a:t>
            </a:r>
            <a:r>
              <a:rPr lang="en-US" altLang="zh-TW" dirty="0"/>
              <a:t>【</a:t>
            </a:r>
            <a:r>
              <a:rPr lang="zh-TW" altLang="en-US" dirty="0"/>
              <a:t>碩士班；碩士在職班；博士班</a:t>
            </a:r>
            <a:r>
              <a:rPr lang="en-US" altLang="zh-TW" dirty="0"/>
              <a:t>】</a:t>
            </a:r>
            <a:r>
              <a:rPr lang="zh-TW" altLang="en-US" dirty="0"/>
              <a:t>以</a:t>
            </a:r>
            <a:r>
              <a:rPr lang="en-US" altLang="zh-TW" dirty="0"/>
              <a:t>【</a:t>
            </a:r>
            <a:r>
              <a:rPr lang="zh-TW" altLang="en-US" dirty="0"/>
              <a:t>甄試；考試；逕修讀學位</a:t>
            </a:r>
            <a:r>
              <a:rPr lang="en-US" altLang="zh-TW" dirty="0"/>
              <a:t>】</a:t>
            </a:r>
            <a:r>
              <a:rPr lang="zh-TW" altLang="en-US" dirty="0"/>
              <a:t>方式報名之人數。</a:t>
            </a:r>
            <a:endParaRPr lang="en-US" altLang="zh-TW" dirty="0"/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sz="2500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錄取人數：</a:t>
            </a:r>
            <a:r>
              <a:rPr lang="zh-TW" altLang="en-US" dirty="0"/>
              <a:t>請填報榜單公告「正取」當學年度核定院設系、所、學位學程之</a:t>
            </a:r>
            <a:r>
              <a:rPr lang="en-US" altLang="zh-TW" dirty="0"/>
              <a:t>【</a:t>
            </a:r>
            <a:r>
              <a:rPr lang="zh-TW" altLang="en-US" dirty="0"/>
              <a:t>碩士班；碩士在職班；博士班</a:t>
            </a:r>
            <a:r>
              <a:rPr lang="en-US" altLang="zh-TW" dirty="0"/>
              <a:t>】</a:t>
            </a:r>
            <a:r>
              <a:rPr lang="zh-TW" altLang="en-US" dirty="0"/>
              <a:t>以</a:t>
            </a:r>
            <a:r>
              <a:rPr lang="en-US" altLang="zh-TW" dirty="0"/>
              <a:t>【</a:t>
            </a:r>
            <a:r>
              <a:rPr lang="zh-TW" altLang="en-US" dirty="0"/>
              <a:t>甄試；考試；逕修讀學位</a:t>
            </a:r>
            <a:r>
              <a:rPr lang="en-US" altLang="zh-TW" dirty="0"/>
              <a:t>】</a:t>
            </a:r>
            <a:r>
              <a:rPr lang="zh-TW" altLang="en-US" dirty="0"/>
              <a:t>方式錄取之人數。</a:t>
            </a: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endParaRPr lang="zh-TW" altLang="en-US" dirty="0"/>
          </a:p>
          <a:p>
            <a:pPr marL="0" indent="0" algn="r">
              <a:lnSpc>
                <a:spcPct val="120000"/>
              </a:lnSpc>
              <a:spcBef>
                <a:spcPts val="600"/>
              </a:spcBef>
              <a:buNone/>
              <a:defRPr/>
            </a:pPr>
            <a:r>
              <a:rPr lang="en-US" altLang="zh-TW" sz="1800" kern="100" dirty="0">
                <a:latin typeface="微軟正黑體" panose="020B0604030504040204" pitchFamily="34" charset="-120"/>
              </a:rPr>
              <a:t>【113</a:t>
            </a:r>
            <a:r>
              <a:rPr lang="zh-TW" altLang="en-US" sz="1800" kern="100" dirty="0">
                <a:latin typeface="微軟正黑體" panose="020B0604030504040204" pitchFamily="34" charset="-120"/>
              </a:rPr>
              <a:t>年</a:t>
            </a:r>
            <a:r>
              <a:rPr lang="en-US" altLang="zh-TW" sz="1800" kern="100" dirty="0">
                <a:latin typeface="微軟正黑體" panose="020B0604030504040204" pitchFamily="34" charset="-120"/>
              </a:rPr>
              <a:t>03</a:t>
            </a:r>
            <a:r>
              <a:rPr lang="zh-TW" altLang="en-US" sz="1800" kern="100" dirty="0">
                <a:latin typeface="微軟正黑體" panose="020B0604030504040204" pitchFamily="34" charset="-120"/>
              </a:rPr>
              <a:t>月因應「技職司」需求新增欄位</a:t>
            </a:r>
            <a:r>
              <a:rPr lang="en-US" altLang="zh-TW" sz="1800" kern="100" dirty="0">
                <a:latin typeface="微軟正黑體" panose="020B0604030504040204" pitchFamily="34" charset="-120"/>
              </a:rPr>
              <a:t>】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6" name="文字版面配置區 5">
            <a:extLst>
              <a:ext uri="{FF2B5EF4-FFF2-40B4-BE49-F238E27FC236}">
                <a16:creationId xmlns:a16="http://schemas.microsoft.com/office/drawing/2014/main" id="{38CDF69E-707F-40BE-81E4-30720271FB1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zh-TW" dirty="0"/>
              <a:t>02</a:t>
            </a:r>
            <a:endParaRPr lang="zh-TW" altLang="en-US" dirty="0"/>
          </a:p>
        </p:txBody>
      </p:sp>
      <p:graphicFrame>
        <p:nvGraphicFramePr>
          <p:cNvPr id="10" name="內容版面配置區 6">
            <a:extLst>
              <a:ext uri="{FF2B5EF4-FFF2-40B4-BE49-F238E27FC236}">
                <a16:creationId xmlns:a16="http://schemas.microsoft.com/office/drawing/2014/main" id="{D70BC746-A8C2-4555-8F7B-C14F8B04097C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314993031"/>
              </p:ext>
            </p:extLst>
          </p:nvPr>
        </p:nvGraphicFramePr>
        <p:xfrm>
          <a:off x="161925" y="876300"/>
          <a:ext cx="11952000" cy="19710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6000">
                  <a:extLst>
                    <a:ext uri="{9D8B030D-6E8A-4147-A177-3AD203B41FA5}">
                      <a16:colId xmlns:a16="http://schemas.microsoft.com/office/drawing/2014/main" val="1581394822"/>
                    </a:ext>
                  </a:extLst>
                </a:gridCol>
                <a:gridCol w="486000">
                  <a:extLst>
                    <a:ext uri="{9D8B030D-6E8A-4147-A177-3AD203B41FA5}">
                      <a16:colId xmlns:a16="http://schemas.microsoft.com/office/drawing/2014/main" val="1462615627"/>
                    </a:ext>
                  </a:extLst>
                </a:gridCol>
                <a:gridCol w="486000">
                  <a:extLst>
                    <a:ext uri="{9D8B030D-6E8A-4147-A177-3AD203B41FA5}">
                      <a16:colId xmlns:a16="http://schemas.microsoft.com/office/drawing/2014/main" val="615548752"/>
                    </a:ext>
                  </a:extLst>
                </a:gridCol>
                <a:gridCol w="486000">
                  <a:extLst>
                    <a:ext uri="{9D8B030D-6E8A-4147-A177-3AD203B41FA5}">
                      <a16:colId xmlns:a16="http://schemas.microsoft.com/office/drawing/2014/main" val="256654644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805250749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038036211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val="3453269269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535336924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120378039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55490734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val="339983296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735572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880509639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410417591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val="366452704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55819366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1343153368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894510140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360581887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789197354"/>
                    </a:ext>
                  </a:extLst>
                </a:gridCol>
              </a:tblGrid>
              <a:tr h="626688"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學年度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學院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系所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學制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zh-TW" sz="2400" b="1" kern="0" dirty="0">
                          <a:solidFill>
                            <a:srgbClr val="FF0000"/>
                          </a:solidFill>
                          <a:effectLst/>
                        </a:rPr>
                        <a:t>核定新生招生名額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zh-TW" sz="2400" b="1" kern="0">
                          <a:solidFill>
                            <a:srgbClr val="FF0000"/>
                          </a:solidFill>
                          <a:effectLst/>
                        </a:rPr>
                        <a:t>報名人數</a:t>
                      </a:r>
                      <a:endParaRPr lang="zh-TW" sz="2400" b="1" kern="1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zh-TW" sz="2400" b="1" kern="0" dirty="0">
                          <a:solidFill>
                            <a:srgbClr val="FF0000"/>
                          </a:solidFill>
                          <a:effectLst/>
                        </a:rPr>
                        <a:t>錄取人數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實際註冊人數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3148025"/>
                  </a:ext>
                </a:extLst>
              </a:tr>
              <a:tr h="52577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1" kern="0" dirty="0">
                          <a:solidFill>
                            <a:srgbClr val="FF0000"/>
                          </a:solidFill>
                          <a:effectLst/>
                        </a:rPr>
                        <a:t>甄試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1" kern="0" dirty="0">
                          <a:solidFill>
                            <a:srgbClr val="FF0000"/>
                          </a:solidFill>
                          <a:effectLst/>
                        </a:rPr>
                        <a:t>考試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1" kern="0" dirty="0">
                          <a:solidFill>
                            <a:srgbClr val="FF0000"/>
                          </a:solidFill>
                          <a:effectLst/>
                        </a:rPr>
                        <a:t>逕修讀學位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1" kern="0" dirty="0">
                          <a:solidFill>
                            <a:srgbClr val="FF0000"/>
                          </a:solidFill>
                          <a:effectLst/>
                        </a:rPr>
                        <a:t>合計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1" kern="0" dirty="0">
                          <a:solidFill>
                            <a:srgbClr val="FF0000"/>
                          </a:solidFill>
                          <a:effectLst/>
                        </a:rPr>
                        <a:t>甄試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1" kern="0" dirty="0">
                          <a:solidFill>
                            <a:srgbClr val="FF0000"/>
                          </a:solidFill>
                          <a:effectLst/>
                        </a:rPr>
                        <a:t>考試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1" kern="0" dirty="0">
                          <a:solidFill>
                            <a:srgbClr val="FF0000"/>
                          </a:solidFill>
                          <a:effectLst/>
                        </a:rPr>
                        <a:t>逕修讀學位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1" kern="0" dirty="0">
                          <a:solidFill>
                            <a:srgbClr val="FF0000"/>
                          </a:solidFill>
                          <a:effectLst/>
                        </a:rPr>
                        <a:t>合計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1" kern="0" dirty="0">
                          <a:solidFill>
                            <a:srgbClr val="FF0000"/>
                          </a:solidFill>
                          <a:effectLst/>
                        </a:rPr>
                        <a:t>甄試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1" kern="0" dirty="0">
                          <a:solidFill>
                            <a:srgbClr val="FF0000"/>
                          </a:solidFill>
                          <a:effectLst/>
                        </a:rPr>
                        <a:t>考試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1" kern="0" dirty="0">
                          <a:solidFill>
                            <a:srgbClr val="FF0000"/>
                          </a:solidFill>
                          <a:effectLst/>
                        </a:rPr>
                        <a:t>逕修讀學位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1" kern="0" dirty="0">
                          <a:solidFill>
                            <a:srgbClr val="FF0000"/>
                          </a:solidFill>
                          <a:effectLst/>
                        </a:rPr>
                        <a:t>合計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已在職者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未在職者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合計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6124734"/>
                  </a:ext>
                </a:extLst>
              </a:tr>
              <a:tr h="81857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全職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兼職</a:t>
                      </a:r>
                      <a:endParaRPr lang="zh-TW" altLang="en-US" dirty="0"/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509888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25757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C220D04-3CB2-45AF-9752-4F4EDEB12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2800" dirty="0"/>
              <a:t>表</a:t>
            </a:r>
            <a:r>
              <a:rPr lang="en-US" altLang="zh-TW" sz="2800" dirty="0"/>
              <a:t>2-1-5</a:t>
            </a:r>
            <a:r>
              <a:rPr lang="zh-TW" altLang="en-US" sz="2800" dirty="0"/>
              <a:t>國家重點領域研究學院碩博士</a:t>
            </a:r>
            <a:r>
              <a:rPr lang="en-US" altLang="zh-TW" sz="2800" dirty="0"/>
              <a:t>(</a:t>
            </a:r>
            <a:r>
              <a:rPr lang="zh-TW" altLang="en-US" sz="2800" dirty="0"/>
              <a:t>含碩士在職</a:t>
            </a:r>
            <a:r>
              <a:rPr lang="en-US" altLang="zh-TW" sz="2800" dirty="0"/>
              <a:t>)</a:t>
            </a:r>
            <a:r>
              <a:rPr lang="zh-TW" altLang="en-US" sz="2800" dirty="0"/>
              <a:t>班核定招生情形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E521A75E-CFC9-4B1A-B728-7D5E4D2F0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25</a:t>
            </a:fld>
            <a:endParaRPr lang="zh-TW" altLang="en-US"/>
          </a:p>
        </p:txBody>
      </p:sp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26CD96F2-94B6-47DA-B7BD-B31C23BF522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62566" y="2921207"/>
            <a:ext cx="11846559" cy="3936802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en-US" altLang="zh-TW" b="1" kern="100" dirty="0">
                <a:latin typeface="微軟正黑體" panose="020B0604030504040204" pitchFamily="34" charset="-120"/>
              </a:rPr>
              <a:t>【</a:t>
            </a:r>
            <a:r>
              <a:rPr lang="zh-TW" altLang="en-US" b="1" kern="100" dirty="0">
                <a:latin typeface="微軟正黑體" panose="020B0604030504040204" pitchFamily="34" charset="-120"/>
              </a:rPr>
              <a:t>新增欄位</a:t>
            </a:r>
            <a:r>
              <a:rPr lang="en-US" altLang="zh-TW" b="1" kern="100" dirty="0">
                <a:latin typeface="微軟正黑體" panose="020B0604030504040204" pitchFamily="34" charset="-120"/>
              </a:rPr>
              <a:t>】</a:t>
            </a:r>
            <a:r>
              <a:rPr lang="zh-TW" altLang="en-US" b="1" kern="100" dirty="0">
                <a:latin typeface="微軟正黑體" panose="020B0604030504040204" pitchFamily="34" charset="-120"/>
              </a:rPr>
              <a:t>：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實際註冊人數</a:t>
            </a:r>
            <a:endParaRPr lang="en-US" altLang="zh-TW" b="1" kern="100" dirty="0">
              <a:solidFill>
                <a:srgbClr val="FF0000"/>
              </a:solidFill>
              <a:latin typeface="微軟正黑體" panose="020B0604030504040204" pitchFamily="34" charset="-120"/>
            </a:endParaRP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sz="2500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實際註冊人數：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請填報教育部核定當學年度新生招生名額之</a:t>
            </a:r>
            <a:r>
              <a:rPr lang="zh-TW" altLang="en-US" sz="2500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完成實際註冊程序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之人數（包括完成註冊之新生休學人數），並依</a:t>
            </a:r>
            <a:r>
              <a:rPr lang="en-US" altLang="zh-TW" sz="2500" kern="100" dirty="0">
                <a:latin typeface="微軟正黑體" panose="020B0604030504040204" pitchFamily="34" charset="-120"/>
              </a:rPr>
              <a:t>【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已在職者；非在職者</a:t>
            </a:r>
            <a:r>
              <a:rPr lang="en-US" altLang="zh-TW" sz="2500" kern="100" dirty="0">
                <a:latin typeface="微軟正黑體" panose="020B0604030504040204" pitchFamily="34" charset="-120"/>
              </a:rPr>
              <a:t>】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等分別填報，</a:t>
            </a:r>
            <a:r>
              <a:rPr lang="zh-TW" altLang="en-US" sz="2500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不包括</a:t>
            </a:r>
            <a:r>
              <a:rPr lang="en-US" altLang="zh-TW" sz="2500" kern="100" dirty="0">
                <a:latin typeface="微軟正黑體" panose="020B0604030504040204" pitchFamily="34" charset="-120"/>
              </a:rPr>
              <a:t>(1)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退學學生、</a:t>
            </a:r>
            <a:r>
              <a:rPr lang="en-US" altLang="zh-TW" sz="2500" kern="100" dirty="0">
                <a:latin typeface="微軟正黑體" panose="020B0604030504040204" pitchFamily="34" charset="-120"/>
              </a:rPr>
              <a:t>(2)112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學年度新生保留入學資格者、</a:t>
            </a:r>
            <a:r>
              <a:rPr lang="en-US" altLang="zh-TW" sz="2500" kern="100" dirty="0">
                <a:latin typeface="微軟正黑體" panose="020B0604030504040204" pitchFamily="34" charset="-120"/>
              </a:rPr>
              <a:t>(3)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前學年度新生保留入學資格之復學者及</a:t>
            </a:r>
            <a:r>
              <a:rPr lang="en-US" altLang="zh-TW" sz="2500" kern="100" dirty="0">
                <a:latin typeface="微軟正黑體" panose="020B0604030504040204" pitchFamily="34" charset="-120"/>
              </a:rPr>
              <a:t>(4)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境外學生。</a:t>
            </a: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sz="2500" kern="100" dirty="0">
                <a:latin typeface="微軟正黑體" panose="020B0604030504040204" pitchFamily="34" charset="-120"/>
              </a:rPr>
              <a:t>若研究學院碩士生、博士生以「甄試考試」而</a:t>
            </a:r>
            <a:r>
              <a:rPr lang="zh-TW" altLang="en-US" sz="2500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提前入學並完成註冊者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，</a:t>
            </a:r>
            <a:r>
              <a:rPr lang="zh-TW" altLang="en-US" sz="2500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且其名額如歸屬於當學年度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核定招生名額者，</a:t>
            </a:r>
            <a:r>
              <a:rPr lang="zh-TW" altLang="en-US" sz="2500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可列計於本欄位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。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  <a:defRPr/>
            </a:pPr>
            <a:r>
              <a:rPr lang="zh-TW" altLang="en-US" sz="2500" kern="100" dirty="0">
                <a:latin typeface="微軟正黑體" panose="020B0604030504040204" pitchFamily="34" charset="-120"/>
              </a:rPr>
              <a:t>範例：某</a:t>
            </a:r>
            <a:r>
              <a:rPr lang="en-US" altLang="zh-TW" sz="2500" kern="100" dirty="0">
                <a:latin typeface="微軟正黑體" panose="020B0604030504040204" pitchFamily="34" charset="-120"/>
              </a:rPr>
              <a:t>111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學年度設立之碩士班於</a:t>
            </a:r>
            <a:r>
              <a:rPr lang="en-US" altLang="zh-TW" sz="2500" kern="100" dirty="0">
                <a:latin typeface="微軟正黑體" panose="020B0604030504040204" pitchFamily="34" charset="-120"/>
              </a:rPr>
              <a:t>112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年</a:t>
            </a:r>
            <a:r>
              <a:rPr lang="en-US" altLang="zh-TW" sz="2500" kern="100" dirty="0">
                <a:latin typeface="微軟正黑體" panose="020B0604030504040204" pitchFamily="34" charset="-120"/>
              </a:rPr>
              <a:t>11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月辦理</a:t>
            </a:r>
            <a:r>
              <a:rPr lang="en-US" altLang="zh-TW" sz="2500" kern="100" dirty="0">
                <a:latin typeface="微軟正黑體" panose="020B0604030504040204" pitchFamily="34" charset="-120"/>
              </a:rPr>
              <a:t>113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學年度碩士班甄試考試，</a:t>
            </a:r>
            <a:r>
              <a:rPr lang="en-US" altLang="zh-TW" sz="2500" kern="100" dirty="0">
                <a:latin typeface="微軟正黑體" panose="020B0604030504040204" pitchFamily="34" charset="-120"/>
              </a:rPr>
              <a:t>A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生及</a:t>
            </a:r>
            <a:r>
              <a:rPr lang="en-US" altLang="zh-TW" sz="2500" kern="100" dirty="0">
                <a:latin typeface="微軟正黑體" panose="020B0604030504040204" pitchFamily="34" charset="-120"/>
              </a:rPr>
              <a:t>B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生皆於</a:t>
            </a:r>
            <a:r>
              <a:rPr lang="en-US" altLang="zh-TW" sz="2500" kern="100" dirty="0">
                <a:latin typeface="微軟正黑體" panose="020B0604030504040204" pitchFamily="34" charset="-120"/>
              </a:rPr>
              <a:t>113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年</a:t>
            </a:r>
            <a:r>
              <a:rPr lang="en-US" altLang="zh-TW" sz="2500" kern="100" dirty="0">
                <a:latin typeface="微軟正黑體" panose="020B0604030504040204" pitchFamily="34" charset="-120"/>
              </a:rPr>
              <a:t>2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月提前入學，並完成註冊程序。後</a:t>
            </a:r>
            <a:r>
              <a:rPr lang="en-US" altLang="zh-TW" sz="2500" kern="100" dirty="0">
                <a:latin typeface="微軟正黑體" panose="020B0604030504040204" pitchFamily="34" charset="-120"/>
              </a:rPr>
              <a:t>B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生雖因經濟因素於</a:t>
            </a:r>
            <a:r>
              <a:rPr lang="en-US" altLang="zh-TW" sz="2500" kern="100" dirty="0">
                <a:latin typeface="微軟正黑體" panose="020B0604030504040204" pitchFamily="34" charset="-120"/>
              </a:rPr>
              <a:t>113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年</a:t>
            </a:r>
            <a:r>
              <a:rPr lang="en-US" altLang="zh-TW" sz="2500" kern="100" dirty="0">
                <a:latin typeface="微軟正黑體" panose="020B0604030504040204" pitchFamily="34" charset="-120"/>
              </a:rPr>
              <a:t>5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月休學，學校於</a:t>
            </a:r>
            <a:r>
              <a:rPr lang="en-US" altLang="zh-TW" sz="2500" kern="100" dirty="0">
                <a:latin typeface="微軟正黑體" panose="020B0604030504040204" pitchFamily="34" charset="-120"/>
              </a:rPr>
              <a:t>113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年</a:t>
            </a:r>
            <a:r>
              <a:rPr lang="en-US" altLang="zh-TW" sz="2500" kern="100" dirty="0">
                <a:latin typeface="微軟正黑體" panose="020B0604030504040204" pitchFamily="34" charset="-120"/>
              </a:rPr>
              <a:t>10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月填報本欄位時，因</a:t>
            </a:r>
            <a:r>
              <a:rPr lang="en-US" altLang="zh-TW" sz="2500" kern="100" dirty="0">
                <a:latin typeface="微軟正黑體" panose="020B0604030504040204" pitchFamily="34" charset="-120"/>
              </a:rPr>
              <a:t>A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生及</a:t>
            </a:r>
            <a:r>
              <a:rPr lang="en-US" altLang="zh-TW" sz="2500" kern="100" dirty="0">
                <a:latin typeface="微軟正黑體" panose="020B0604030504040204" pitchFamily="34" charset="-120"/>
              </a:rPr>
              <a:t>B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生皆屬於</a:t>
            </a:r>
            <a:r>
              <a:rPr lang="en-US" altLang="zh-TW" sz="2500" kern="100" dirty="0">
                <a:latin typeface="微軟正黑體" panose="020B0604030504040204" pitchFamily="34" charset="-120"/>
              </a:rPr>
              <a:t>113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學年度核定招生名額且完成實際註冊程序，爰</a:t>
            </a:r>
            <a:r>
              <a:rPr lang="en-US" altLang="zh-TW" sz="2500" kern="100" dirty="0">
                <a:latin typeface="微軟正黑體" panose="020B0604030504040204" pitchFamily="34" charset="-120"/>
              </a:rPr>
              <a:t>2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人皆應列計於</a:t>
            </a:r>
            <a:r>
              <a:rPr lang="en-US" altLang="zh-TW" sz="2500" kern="100" dirty="0">
                <a:latin typeface="微軟正黑體" panose="020B0604030504040204" pitchFamily="34" charset="-120"/>
              </a:rPr>
              <a:t>【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實際註冊人數</a:t>
            </a:r>
            <a:r>
              <a:rPr lang="en-US" altLang="zh-TW" sz="2500" kern="100" dirty="0">
                <a:latin typeface="微軟正黑體" panose="020B0604030504040204" pitchFamily="34" charset="-120"/>
              </a:rPr>
              <a:t>】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。</a:t>
            </a:r>
          </a:p>
          <a:p>
            <a:pPr marL="0" indent="0" algn="r">
              <a:lnSpc>
                <a:spcPct val="120000"/>
              </a:lnSpc>
              <a:spcBef>
                <a:spcPts val="600"/>
              </a:spcBef>
              <a:buNone/>
              <a:defRPr/>
            </a:pPr>
            <a:r>
              <a:rPr lang="en-US" altLang="zh-TW" sz="1800" kern="100" dirty="0">
                <a:latin typeface="微軟正黑體" panose="020B0604030504040204" pitchFamily="34" charset="-120"/>
              </a:rPr>
              <a:t>【113</a:t>
            </a:r>
            <a:r>
              <a:rPr lang="zh-TW" altLang="en-US" sz="1800" kern="100" dirty="0">
                <a:latin typeface="微軟正黑體" panose="020B0604030504040204" pitchFamily="34" charset="-120"/>
              </a:rPr>
              <a:t>年</a:t>
            </a:r>
            <a:r>
              <a:rPr lang="en-US" altLang="zh-TW" sz="1800" kern="100" dirty="0">
                <a:latin typeface="微軟正黑體" panose="020B0604030504040204" pitchFamily="34" charset="-120"/>
              </a:rPr>
              <a:t>03</a:t>
            </a:r>
            <a:r>
              <a:rPr lang="zh-TW" altLang="en-US" sz="1800" kern="100" dirty="0">
                <a:latin typeface="微軟正黑體" panose="020B0604030504040204" pitchFamily="34" charset="-120"/>
              </a:rPr>
              <a:t>月因應「技職司」需求新增欄位</a:t>
            </a:r>
            <a:r>
              <a:rPr lang="en-US" altLang="zh-TW" sz="1800" kern="100" dirty="0">
                <a:latin typeface="微軟正黑體" panose="020B0604030504040204" pitchFamily="34" charset="-120"/>
              </a:rPr>
              <a:t>】</a:t>
            </a:r>
            <a:endParaRPr lang="zh-TW" altLang="en-US" dirty="0"/>
          </a:p>
        </p:txBody>
      </p:sp>
      <p:sp>
        <p:nvSpPr>
          <p:cNvPr id="6" name="文字版面配置區 5">
            <a:extLst>
              <a:ext uri="{FF2B5EF4-FFF2-40B4-BE49-F238E27FC236}">
                <a16:creationId xmlns:a16="http://schemas.microsoft.com/office/drawing/2014/main" id="{38CDF69E-707F-40BE-81E4-30720271FB1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zh-TW" dirty="0"/>
              <a:t>02</a:t>
            </a:r>
            <a:endParaRPr lang="zh-TW" altLang="en-US" dirty="0"/>
          </a:p>
        </p:txBody>
      </p:sp>
      <p:graphicFrame>
        <p:nvGraphicFramePr>
          <p:cNvPr id="9" name="內容版面配置區 6">
            <a:extLst>
              <a:ext uri="{FF2B5EF4-FFF2-40B4-BE49-F238E27FC236}">
                <a16:creationId xmlns:a16="http://schemas.microsoft.com/office/drawing/2014/main" id="{BAD0DA95-1AA2-438E-810D-E391012B3D15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181626026"/>
              </p:ext>
            </p:extLst>
          </p:nvPr>
        </p:nvGraphicFramePr>
        <p:xfrm>
          <a:off x="161925" y="876300"/>
          <a:ext cx="11952000" cy="19710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6000">
                  <a:extLst>
                    <a:ext uri="{9D8B030D-6E8A-4147-A177-3AD203B41FA5}">
                      <a16:colId xmlns:a16="http://schemas.microsoft.com/office/drawing/2014/main" val="1581394822"/>
                    </a:ext>
                  </a:extLst>
                </a:gridCol>
                <a:gridCol w="486000">
                  <a:extLst>
                    <a:ext uri="{9D8B030D-6E8A-4147-A177-3AD203B41FA5}">
                      <a16:colId xmlns:a16="http://schemas.microsoft.com/office/drawing/2014/main" val="1462615627"/>
                    </a:ext>
                  </a:extLst>
                </a:gridCol>
                <a:gridCol w="486000">
                  <a:extLst>
                    <a:ext uri="{9D8B030D-6E8A-4147-A177-3AD203B41FA5}">
                      <a16:colId xmlns:a16="http://schemas.microsoft.com/office/drawing/2014/main" val="615548752"/>
                    </a:ext>
                  </a:extLst>
                </a:gridCol>
                <a:gridCol w="486000">
                  <a:extLst>
                    <a:ext uri="{9D8B030D-6E8A-4147-A177-3AD203B41FA5}">
                      <a16:colId xmlns:a16="http://schemas.microsoft.com/office/drawing/2014/main" val="256654644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805250749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038036211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val="3453269269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535336924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120378039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55490734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val="339983296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735572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880509639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410417591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val="366452704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55819366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1343153368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894510140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360581887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789197354"/>
                    </a:ext>
                  </a:extLst>
                </a:gridCol>
              </a:tblGrid>
              <a:tr h="626688"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學年度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學院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系所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學制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核定新生招生名額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zh-TW" sz="2400" b="0" kern="0">
                          <a:solidFill>
                            <a:schemeClr val="tx1"/>
                          </a:solidFill>
                          <a:effectLst/>
                        </a:rPr>
                        <a:t>報名人數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錄取人數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zh-TW" sz="2400" b="1" kern="0" dirty="0">
                          <a:solidFill>
                            <a:srgbClr val="FF0000"/>
                          </a:solidFill>
                          <a:effectLst/>
                        </a:rPr>
                        <a:t>實際註冊人數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3148025"/>
                  </a:ext>
                </a:extLst>
              </a:tr>
              <a:tr h="52577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甄試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考試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逕修讀學位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合計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甄試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考試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逕修讀學位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合計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甄試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考試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逕修讀學位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合計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sz="2400" b="1" kern="0" dirty="0">
                          <a:solidFill>
                            <a:srgbClr val="FF0000"/>
                          </a:solidFill>
                          <a:effectLst/>
                        </a:rPr>
                        <a:t>已在職者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1" kern="0" dirty="0">
                          <a:solidFill>
                            <a:srgbClr val="FF0000"/>
                          </a:solidFill>
                          <a:effectLst/>
                        </a:rPr>
                        <a:t>未在職者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1" kern="0" dirty="0">
                          <a:solidFill>
                            <a:srgbClr val="FF0000"/>
                          </a:solidFill>
                          <a:effectLst/>
                        </a:rPr>
                        <a:t>合計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6124734"/>
                  </a:ext>
                </a:extLst>
              </a:tr>
              <a:tr h="81857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b="1" kern="0" dirty="0">
                          <a:solidFill>
                            <a:srgbClr val="FF0000"/>
                          </a:solidFill>
                          <a:effectLst/>
                        </a:rPr>
                        <a:t>全職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b="1" kern="0" dirty="0">
                          <a:solidFill>
                            <a:srgbClr val="FF0000"/>
                          </a:solidFill>
                          <a:effectLst/>
                        </a:rPr>
                        <a:t>兼職</a:t>
                      </a:r>
                      <a:endParaRPr lang="zh-TW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509888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05725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C220D04-3CB2-45AF-9752-4F4EDEB12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2800" dirty="0"/>
              <a:t>表</a:t>
            </a:r>
            <a:r>
              <a:rPr lang="en-US" altLang="zh-TW" sz="2800" dirty="0"/>
              <a:t>2-1-5</a:t>
            </a:r>
            <a:r>
              <a:rPr lang="zh-TW" altLang="en-US" sz="2800" dirty="0"/>
              <a:t>國家重點領域研究學院碩博士</a:t>
            </a:r>
            <a:r>
              <a:rPr lang="en-US" altLang="zh-TW" sz="2800" dirty="0"/>
              <a:t>(</a:t>
            </a:r>
            <a:r>
              <a:rPr lang="zh-TW" altLang="en-US" sz="2800" dirty="0"/>
              <a:t>含碩士在職</a:t>
            </a:r>
            <a:r>
              <a:rPr lang="en-US" altLang="zh-TW" sz="2800" dirty="0"/>
              <a:t>)</a:t>
            </a:r>
            <a:r>
              <a:rPr lang="zh-TW" altLang="en-US" sz="2800" dirty="0"/>
              <a:t>班核定招生情形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E521A75E-CFC9-4B1A-B728-7D5E4D2F0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26</a:t>
            </a:fld>
            <a:endParaRPr lang="zh-TW" altLang="en-US"/>
          </a:p>
        </p:txBody>
      </p:sp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26CD96F2-94B6-47DA-B7BD-B31C23BF522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62566" y="3048001"/>
            <a:ext cx="11846559" cy="3810008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en-US" altLang="zh-TW" b="1" kern="100" dirty="0">
                <a:latin typeface="微軟正黑體" panose="020B0604030504040204" pitchFamily="34" charset="-120"/>
              </a:rPr>
              <a:t>【</a:t>
            </a:r>
            <a:r>
              <a:rPr lang="zh-TW" altLang="en-US" b="1" kern="100" dirty="0">
                <a:latin typeface="微軟正黑體" panose="020B0604030504040204" pitchFamily="34" charset="-120"/>
              </a:rPr>
              <a:t>新增欄位</a:t>
            </a:r>
            <a:r>
              <a:rPr lang="en-US" altLang="zh-TW" b="1" kern="100" dirty="0">
                <a:latin typeface="微軟正黑體" panose="020B0604030504040204" pitchFamily="34" charset="-120"/>
              </a:rPr>
              <a:t>】</a:t>
            </a:r>
            <a:r>
              <a:rPr lang="zh-TW" altLang="en-US" b="1" kern="100" dirty="0">
                <a:latin typeface="微軟正黑體" panose="020B0604030504040204" pitchFamily="34" charset="-120"/>
              </a:rPr>
              <a:t>：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實際註冊人數</a:t>
            </a:r>
            <a:endParaRPr lang="en-US" altLang="zh-TW" b="1" kern="100" dirty="0">
              <a:solidFill>
                <a:srgbClr val="FF0000"/>
              </a:solidFill>
              <a:latin typeface="微軟正黑體" panose="020B0604030504040204" pitchFamily="34" charset="-120"/>
            </a:endParaRP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sz="2500" kern="100" dirty="0">
                <a:latin typeface="微軟正黑體" panose="020B0604030504040204" pitchFamily="34" charset="-120"/>
              </a:rPr>
              <a:t>本部核定之次一學年度新設之院設系、所、學位學程，因係於次一學年度正式設立，其錄取之學生應於該院設系、所、學位學程正式成立後始得入學。</a:t>
            </a: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sz="2500" kern="100" dirty="0">
                <a:latin typeface="微軟正黑體" panose="020B0604030504040204" pitchFamily="34" charset="-120"/>
              </a:rPr>
              <a:t>本表調查「已在職者」係指學生於入學時，已具備「全職或兼職」工作者，非入學報考身分別（一般生或在職生）。</a:t>
            </a:r>
            <a:endParaRPr lang="en-US" altLang="zh-TW" sz="2500" kern="100" dirty="0">
              <a:latin typeface="微軟正黑體" panose="020B0604030504040204" pitchFamily="34" charset="-120"/>
            </a:endParaRP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sz="2500" kern="100" dirty="0">
                <a:latin typeface="微軟正黑體" panose="020B0604030504040204" pitchFamily="34" charset="-120"/>
              </a:rPr>
              <a:t>本欄實際註冊人數之</a:t>
            </a:r>
            <a:r>
              <a:rPr lang="en-US" altLang="zh-TW" sz="2500" kern="100" dirty="0">
                <a:latin typeface="微軟正黑體" panose="020B0604030504040204" pitchFamily="34" charset="-120"/>
              </a:rPr>
              <a:t>【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已在職者及未在職者</a:t>
            </a:r>
            <a:r>
              <a:rPr lang="en-US" altLang="zh-TW" sz="2500" kern="100" dirty="0">
                <a:latin typeface="微軟正黑體" panose="020B0604030504040204" pitchFamily="34" charset="-120"/>
              </a:rPr>
              <a:t>】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之合計為系統自動加總，此數應與表</a:t>
            </a:r>
            <a:r>
              <a:rPr lang="en-US" altLang="zh-TW" sz="2500" kern="100" dirty="0">
                <a:latin typeface="微軟正黑體" panose="020B0604030504040204" pitchFamily="34" charset="-120"/>
              </a:rPr>
              <a:t>2-1-2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當年度新生招生名額之實際註冊人數相符，請學校確認檢核。</a:t>
            </a:r>
            <a:endParaRPr lang="en-US" altLang="zh-TW" sz="2500" kern="100" dirty="0">
              <a:latin typeface="微軟正黑體" panose="020B0604030504040204" pitchFamily="34" charset="-120"/>
            </a:endParaRP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endParaRPr lang="zh-TW" altLang="en-US" sz="2500" kern="100" dirty="0">
              <a:latin typeface="微軟正黑體" panose="020B0604030504040204" pitchFamily="34" charset="-120"/>
            </a:endParaRPr>
          </a:p>
          <a:p>
            <a:pPr marL="0" indent="0" algn="r">
              <a:lnSpc>
                <a:spcPct val="120000"/>
              </a:lnSpc>
              <a:spcBef>
                <a:spcPts val="600"/>
              </a:spcBef>
              <a:buNone/>
              <a:defRPr/>
            </a:pPr>
            <a:r>
              <a:rPr lang="en-US" altLang="zh-TW" sz="1800" kern="100" dirty="0">
                <a:latin typeface="微軟正黑體" panose="020B0604030504040204" pitchFamily="34" charset="-120"/>
              </a:rPr>
              <a:t>【113</a:t>
            </a:r>
            <a:r>
              <a:rPr lang="zh-TW" altLang="en-US" sz="1800" kern="100" dirty="0">
                <a:latin typeface="微軟正黑體" panose="020B0604030504040204" pitchFamily="34" charset="-120"/>
              </a:rPr>
              <a:t>年</a:t>
            </a:r>
            <a:r>
              <a:rPr lang="en-US" altLang="zh-TW" sz="1800" kern="100" dirty="0">
                <a:latin typeface="微軟正黑體" panose="020B0604030504040204" pitchFamily="34" charset="-120"/>
              </a:rPr>
              <a:t>03</a:t>
            </a:r>
            <a:r>
              <a:rPr lang="zh-TW" altLang="en-US" sz="1800" kern="100" dirty="0">
                <a:latin typeface="微軟正黑體" panose="020B0604030504040204" pitchFamily="34" charset="-120"/>
              </a:rPr>
              <a:t>月因應「技職司」需求新增欄位</a:t>
            </a:r>
            <a:r>
              <a:rPr lang="en-US" altLang="zh-TW" sz="1800" kern="100" dirty="0">
                <a:latin typeface="微軟正黑體" panose="020B0604030504040204" pitchFamily="34" charset="-120"/>
              </a:rPr>
              <a:t>】</a:t>
            </a:r>
            <a:endParaRPr lang="zh-TW" altLang="en-US" dirty="0"/>
          </a:p>
        </p:txBody>
      </p:sp>
      <p:sp>
        <p:nvSpPr>
          <p:cNvPr id="6" name="文字版面配置區 5">
            <a:extLst>
              <a:ext uri="{FF2B5EF4-FFF2-40B4-BE49-F238E27FC236}">
                <a16:creationId xmlns:a16="http://schemas.microsoft.com/office/drawing/2014/main" id="{38CDF69E-707F-40BE-81E4-30720271FB1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zh-TW" dirty="0"/>
              <a:t>02</a:t>
            </a:r>
            <a:endParaRPr lang="zh-TW" altLang="en-US" dirty="0"/>
          </a:p>
        </p:txBody>
      </p:sp>
      <p:graphicFrame>
        <p:nvGraphicFramePr>
          <p:cNvPr id="9" name="內容版面配置區 6">
            <a:extLst>
              <a:ext uri="{FF2B5EF4-FFF2-40B4-BE49-F238E27FC236}">
                <a16:creationId xmlns:a16="http://schemas.microsoft.com/office/drawing/2014/main" id="{BA27B084-B1AF-467B-AC51-880A03ADA6FC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179941073"/>
              </p:ext>
            </p:extLst>
          </p:nvPr>
        </p:nvGraphicFramePr>
        <p:xfrm>
          <a:off x="161925" y="876300"/>
          <a:ext cx="11952000" cy="19710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6000">
                  <a:extLst>
                    <a:ext uri="{9D8B030D-6E8A-4147-A177-3AD203B41FA5}">
                      <a16:colId xmlns:a16="http://schemas.microsoft.com/office/drawing/2014/main" val="1581394822"/>
                    </a:ext>
                  </a:extLst>
                </a:gridCol>
                <a:gridCol w="486000">
                  <a:extLst>
                    <a:ext uri="{9D8B030D-6E8A-4147-A177-3AD203B41FA5}">
                      <a16:colId xmlns:a16="http://schemas.microsoft.com/office/drawing/2014/main" val="1462615627"/>
                    </a:ext>
                  </a:extLst>
                </a:gridCol>
                <a:gridCol w="486000">
                  <a:extLst>
                    <a:ext uri="{9D8B030D-6E8A-4147-A177-3AD203B41FA5}">
                      <a16:colId xmlns:a16="http://schemas.microsoft.com/office/drawing/2014/main" val="615548752"/>
                    </a:ext>
                  </a:extLst>
                </a:gridCol>
                <a:gridCol w="486000">
                  <a:extLst>
                    <a:ext uri="{9D8B030D-6E8A-4147-A177-3AD203B41FA5}">
                      <a16:colId xmlns:a16="http://schemas.microsoft.com/office/drawing/2014/main" val="256654644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805250749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038036211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val="3453269269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535336924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120378039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55490734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val="339983296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735572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880509639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410417591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val="366452704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55819366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1343153368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894510140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360581887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789197354"/>
                    </a:ext>
                  </a:extLst>
                </a:gridCol>
              </a:tblGrid>
              <a:tr h="626688"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學年度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學院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系所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學制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核定新生招生名額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zh-TW" sz="2400" b="0" kern="0">
                          <a:solidFill>
                            <a:schemeClr val="tx1"/>
                          </a:solidFill>
                          <a:effectLst/>
                        </a:rPr>
                        <a:t>報名人數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錄取人數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zh-TW" sz="2400" b="1" kern="0" dirty="0">
                          <a:solidFill>
                            <a:srgbClr val="FF0000"/>
                          </a:solidFill>
                          <a:effectLst/>
                        </a:rPr>
                        <a:t>實際註冊人數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3148025"/>
                  </a:ext>
                </a:extLst>
              </a:tr>
              <a:tr h="52577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甄試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考試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逕修讀學位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合計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甄試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考試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逕修讀學位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合計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甄試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考試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逕修讀學位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合計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sz="2400" b="1" kern="0" dirty="0">
                          <a:solidFill>
                            <a:srgbClr val="FF0000"/>
                          </a:solidFill>
                          <a:effectLst/>
                        </a:rPr>
                        <a:t>已在職者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1" kern="0" dirty="0">
                          <a:solidFill>
                            <a:srgbClr val="FF0000"/>
                          </a:solidFill>
                          <a:effectLst/>
                        </a:rPr>
                        <a:t>未在職者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1" kern="0" dirty="0">
                          <a:solidFill>
                            <a:srgbClr val="FF0000"/>
                          </a:solidFill>
                          <a:effectLst/>
                        </a:rPr>
                        <a:t>合計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6124734"/>
                  </a:ext>
                </a:extLst>
              </a:tr>
              <a:tr h="81857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b="1" kern="0" dirty="0">
                          <a:solidFill>
                            <a:srgbClr val="FF0000"/>
                          </a:solidFill>
                          <a:effectLst/>
                        </a:rPr>
                        <a:t>全職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b="1" kern="0" dirty="0">
                          <a:solidFill>
                            <a:srgbClr val="FF0000"/>
                          </a:solidFill>
                          <a:effectLst/>
                        </a:rPr>
                        <a:t>兼職</a:t>
                      </a:r>
                      <a:endParaRPr lang="zh-TW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509888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82910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D3D6F96-6234-4110-BDBD-C47CB7261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454" y="1"/>
            <a:ext cx="10808545" cy="802432"/>
          </a:xfrm>
        </p:spPr>
        <p:txBody>
          <a:bodyPr>
            <a:noAutofit/>
          </a:bodyPr>
          <a:lstStyle/>
          <a:p>
            <a:r>
              <a:rPr lang="zh-TW" altLang="en-US" sz="2800" dirty="0"/>
              <a:t>表</a:t>
            </a:r>
            <a:r>
              <a:rPr lang="en-US" altLang="zh-TW" sz="2800" dirty="0"/>
              <a:t>2-7</a:t>
            </a:r>
            <a:r>
              <a:rPr lang="zh-TW" altLang="en-US" sz="2800" dirty="0"/>
              <a:t>新生內含名額</a:t>
            </a:r>
            <a:r>
              <a:rPr lang="zh-TW" altLang="en-US" sz="2800" dirty="0">
                <a:solidFill>
                  <a:srgbClr val="FF0000"/>
                </a:solidFill>
              </a:rPr>
              <a:t>及國家重點領域研究學院</a:t>
            </a:r>
            <a:r>
              <a:rPr lang="zh-TW" altLang="en-US" sz="2800" dirty="0"/>
              <a:t>新生保留學籍學生人數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B3A1DA3C-05FD-40CE-B9EB-E79D3B1DE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27</a:t>
            </a:fld>
            <a:endParaRPr lang="zh-TW" altLang="en-US"/>
          </a:p>
        </p:txBody>
      </p:sp>
      <p:graphicFrame>
        <p:nvGraphicFramePr>
          <p:cNvPr id="7" name="內容版面配置區 6">
            <a:extLst>
              <a:ext uri="{FF2B5EF4-FFF2-40B4-BE49-F238E27FC236}">
                <a16:creationId xmlns:a16="http://schemas.microsoft.com/office/drawing/2014/main" id="{2AB95A69-B712-44FE-ACAD-DCE8D2087C3D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81722904"/>
              </p:ext>
            </p:extLst>
          </p:nvPr>
        </p:nvGraphicFramePr>
        <p:xfrm>
          <a:off x="146634" y="904240"/>
          <a:ext cx="11846559" cy="1767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88560">
                  <a:extLst>
                    <a:ext uri="{9D8B030D-6E8A-4147-A177-3AD203B41FA5}">
                      <a16:colId xmlns:a16="http://schemas.microsoft.com/office/drawing/2014/main" val="3783884115"/>
                    </a:ext>
                  </a:extLst>
                </a:gridCol>
                <a:gridCol w="1984339">
                  <a:extLst>
                    <a:ext uri="{9D8B030D-6E8A-4147-A177-3AD203B41FA5}">
                      <a16:colId xmlns:a16="http://schemas.microsoft.com/office/drawing/2014/main" val="2655813679"/>
                    </a:ext>
                  </a:extLst>
                </a:gridCol>
                <a:gridCol w="3689836">
                  <a:extLst>
                    <a:ext uri="{9D8B030D-6E8A-4147-A177-3AD203B41FA5}">
                      <a16:colId xmlns:a16="http://schemas.microsoft.com/office/drawing/2014/main" val="3167094896"/>
                    </a:ext>
                  </a:extLst>
                </a:gridCol>
                <a:gridCol w="4283824">
                  <a:extLst>
                    <a:ext uri="{9D8B030D-6E8A-4147-A177-3AD203B41FA5}">
                      <a16:colId xmlns:a16="http://schemas.microsoft.com/office/drawing/2014/main" val="1862051684"/>
                    </a:ext>
                  </a:extLst>
                </a:gridCol>
              </a:tblGrid>
              <a:tr h="1767840">
                <a:tc>
                  <a:txBody>
                    <a:bodyPr/>
                    <a:lstStyle/>
                    <a:p>
                      <a:pPr algn="ctr"/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系所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學制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保留學籍學生人數</a:t>
                      </a:r>
                    </a:p>
                    <a:p>
                      <a:pPr algn="ctr"/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不含高中生申請入學</a:t>
                      </a: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高中生申請入學</a:t>
                      </a:r>
                      <a:b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保留學籍學生人數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1154783"/>
                  </a:ext>
                </a:extLst>
              </a:tr>
            </a:tbl>
          </a:graphicData>
        </a:graphic>
      </p:graphicFrame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17D0FB84-F656-4E8C-9864-C60733DF14C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62566" y="2844800"/>
            <a:ext cx="11846559" cy="4013208"/>
          </a:xfrm>
        </p:spPr>
        <p:txBody>
          <a:bodyPr/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en-US" altLang="zh-TW" b="1" kern="100" dirty="0">
                <a:latin typeface="微軟正黑體" panose="020B0604030504040204" pitchFamily="34" charset="-120"/>
              </a:rPr>
              <a:t>【</a:t>
            </a:r>
            <a:r>
              <a:rPr lang="zh-TW" altLang="en-US" b="1" kern="100" dirty="0">
                <a:latin typeface="微軟正黑體" panose="020B0604030504040204" pitchFamily="34" charset="-120"/>
              </a:rPr>
              <a:t>新增蒐集</a:t>
            </a:r>
            <a:r>
              <a:rPr lang="en-US" altLang="zh-TW" b="1" kern="100" dirty="0">
                <a:latin typeface="微軟正黑體" panose="020B0604030504040204" pitchFamily="34" charset="-120"/>
              </a:rPr>
              <a:t>】</a:t>
            </a:r>
            <a:r>
              <a:rPr lang="zh-TW" altLang="en-US" b="1" kern="100" dirty="0">
                <a:latin typeface="微軟正黑體" panose="020B0604030504040204" pitchFamily="34" charset="-120"/>
              </a:rPr>
              <a:t>：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國家重點領域研究學院新生保留學籍學生人數</a:t>
            </a:r>
            <a:endParaRPr lang="en-US" altLang="zh-TW" b="1" kern="100" dirty="0">
              <a:solidFill>
                <a:srgbClr val="FF0000"/>
              </a:solidFill>
              <a:latin typeface="微軟正黑體" panose="020B0604030504040204" pitchFamily="34" charset="-120"/>
            </a:endParaRP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sz="2400" kern="100" dirty="0">
                <a:latin typeface="微軟正黑體" panose="020B0604030504040204" pitchFamily="34" charset="-120"/>
              </a:rPr>
              <a:t>本表</a:t>
            </a:r>
            <a:r>
              <a:rPr lang="zh-TW" altLang="en-US" kern="100" dirty="0">
                <a:latin typeface="微軟正黑體" panose="020B0604030504040204" pitchFamily="34" charset="-120"/>
              </a:rPr>
              <a:t>新增蒐集「國家重點領域研究學院」之新生保留學籍學生人數。</a:t>
            </a:r>
            <a:endParaRPr lang="en-US" altLang="zh-TW" sz="2400" kern="100" dirty="0">
              <a:latin typeface="微軟正黑體" panose="020B0604030504040204" pitchFamily="34" charset="-120"/>
            </a:endParaRP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endParaRPr lang="en-US" altLang="zh-TW" sz="2400" kern="100" dirty="0">
              <a:latin typeface="微軟正黑體" panose="020B0604030504040204" pitchFamily="34" charset="-120"/>
            </a:endParaRP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endParaRPr lang="en-US" altLang="zh-TW" sz="2400" kern="100" dirty="0">
              <a:latin typeface="微軟正黑體" panose="020B0604030504040204" pitchFamily="34" charset="-120"/>
            </a:endParaRP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endParaRPr lang="en-US" altLang="zh-TW" kern="100" dirty="0">
              <a:latin typeface="微軟正黑體" panose="020B0604030504040204" pitchFamily="34" charset="-120"/>
            </a:endParaRP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endParaRPr lang="zh-TW" altLang="en-US" sz="2400" kern="100" dirty="0">
              <a:latin typeface="微軟正黑體" panose="020B0604030504040204" pitchFamily="34" charset="-120"/>
            </a:endParaRPr>
          </a:p>
          <a:p>
            <a:pPr marL="0" indent="0" algn="r">
              <a:lnSpc>
                <a:spcPct val="120000"/>
              </a:lnSpc>
              <a:spcBef>
                <a:spcPts val="600"/>
              </a:spcBef>
              <a:buNone/>
              <a:defRPr/>
            </a:pPr>
            <a:r>
              <a:rPr lang="en-US" altLang="zh-TW" sz="1600" kern="100" dirty="0">
                <a:latin typeface="微軟正黑體" panose="020B0604030504040204" pitchFamily="34" charset="-120"/>
              </a:rPr>
              <a:t>【113</a:t>
            </a:r>
            <a:r>
              <a:rPr lang="zh-TW" altLang="en-US" sz="1600" kern="100" dirty="0">
                <a:latin typeface="微軟正黑體" panose="020B0604030504040204" pitchFamily="34" charset="-120"/>
              </a:rPr>
              <a:t>年</a:t>
            </a:r>
            <a:r>
              <a:rPr lang="en-US" altLang="zh-TW" sz="1600" kern="100" dirty="0">
                <a:latin typeface="微軟正黑體" panose="020B0604030504040204" pitchFamily="34" charset="-120"/>
              </a:rPr>
              <a:t>03</a:t>
            </a:r>
            <a:r>
              <a:rPr lang="zh-TW" altLang="en-US" sz="1600" kern="100" dirty="0">
                <a:latin typeface="微軟正黑體" panose="020B0604030504040204" pitchFamily="34" charset="-120"/>
              </a:rPr>
              <a:t>月因應「技職司」需求新增蒐集</a:t>
            </a:r>
            <a:r>
              <a:rPr lang="en-US" altLang="zh-TW" sz="1600" kern="100" dirty="0">
                <a:latin typeface="微軟正黑體" panose="020B0604030504040204" pitchFamily="34" charset="-120"/>
              </a:rPr>
              <a:t>】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6" name="文字版面配置區 5">
            <a:extLst>
              <a:ext uri="{FF2B5EF4-FFF2-40B4-BE49-F238E27FC236}">
                <a16:creationId xmlns:a16="http://schemas.microsoft.com/office/drawing/2014/main" id="{E0C92AB5-37C4-4EFB-AEFD-E1AF6664A29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zh-TW" dirty="0"/>
              <a:t>03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426497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E9FF859-1109-4231-864F-0F68EC6EA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表</a:t>
            </a:r>
            <a:r>
              <a:rPr lang="en-US" altLang="zh-TW" dirty="0"/>
              <a:t>7-5</a:t>
            </a:r>
            <a:r>
              <a:rPr lang="zh-TW" altLang="en-US" dirty="0"/>
              <a:t>助學措施統計表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01DFF0CD-22E3-4F08-9618-8B911EC42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28</a:t>
            </a:fld>
            <a:endParaRPr lang="zh-TW" altLang="en-US"/>
          </a:p>
        </p:txBody>
      </p:sp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B46B038A-7BA4-4D49-99D3-F076C5F81FF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62566" y="3999652"/>
            <a:ext cx="11846559" cy="2858355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en-US" altLang="zh-TW" b="1" kern="100" dirty="0">
                <a:latin typeface="微軟正黑體" panose="020B0604030504040204" pitchFamily="34" charset="-120"/>
              </a:rPr>
              <a:t>【</a:t>
            </a:r>
            <a:r>
              <a:rPr lang="zh-TW" altLang="en-US" b="1" kern="100" dirty="0">
                <a:latin typeface="微軟正黑體" panose="020B0604030504040204" pitchFamily="34" charset="-120"/>
              </a:rPr>
              <a:t>補充定義</a:t>
            </a:r>
            <a:r>
              <a:rPr lang="en-US" altLang="zh-TW" b="1" kern="100" dirty="0">
                <a:latin typeface="微軟正黑體" panose="020B0604030504040204" pitchFamily="34" charset="-120"/>
              </a:rPr>
              <a:t>】</a:t>
            </a:r>
            <a:r>
              <a:rPr lang="zh-TW" altLang="en-US" b="1" kern="100" dirty="0">
                <a:latin typeface="微軟正黑體" panose="020B0604030504040204" pitchFamily="34" charset="-120"/>
              </a:rPr>
              <a:t>：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學校自籌經費</a:t>
            </a:r>
            <a:endParaRPr lang="en-US" altLang="zh-TW" b="1" kern="100" dirty="0">
              <a:solidFill>
                <a:srgbClr val="FF0000"/>
              </a:solidFill>
              <a:latin typeface="微軟正黑體" panose="020B0604030504040204" pitchFamily="34" charset="-120"/>
            </a:endParaRP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sz="2400" kern="100" dirty="0">
                <a:latin typeface="微軟正黑體" panose="020B0604030504040204" pitchFamily="34" charset="-120"/>
              </a:rPr>
              <a:t>大專校院弱勢學生助學金項目自</a:t>
            </a:r>
            <a:r>
              <a:rPr lang="en-US" altLang="zh-TW" sz="2400" kern="100" dirty="0">
                <a:latin typeface="微軟正黑體" panose="020B0604030504040204" pitchFamily="34" charset="-120"/>
              </a:rPr>
              <a:t>112</a:t>
            </a:r>
            <a:r>
              <a:rPr lang="zh-TW" altLang="en-US" sz="2400" kern="100" dirty="0">
                <a:latin typeface="微軟正黑體" panose="020B0604030504040204" pitchFamily="34" charset="-120"/>
              </a:rPr>
              <a:t>學年度起無學校自籌經費。</a:t>
            </a: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endParaRPr lang="en-US" altLang="zh-TW" sz="2400" kern="100" dirty="0">
              <a:latin typeface="微軟正黑體" panose="020B0604030504040204" pitchFamily="34" charset="-120"/>
            </a:endParaRP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endParaRPr lang="zh-TW" altLang="en-US" sz="2400" kern="100" dirty="0">
              <a:latin typeface="微軟正黑體" panose="020B0604030504040204" pitchFamily="34" charset="-120"/>
            </a:endParaRPr>
          </a:p>
          <a:p>
            <a:pPr marL="0" indent="0" algn="r">
              <a:lnSpc>
                <a:spcPct val="120000"/>
              </a:lnSpc>
              <a:spcBef>
                <a:spcPts val="600"/>
              </a:spcBef>
              <a:buNone/>
              <a:defRPr/>
            </a:pPr>
            <a:r>
              <a:rPr lang="en-US" altLang="zh-TW" sz="1600" kern="100" dirty="0">
                <a:latin typeface="微軟正黑體" panose="020B0604030504040204" pitchFamily="34" charset="-120"/>
              </a:rPr>
              <a:t>【113</a:t>
            </a:r>
            <a:r>
              <a:rPr lang="zh-TW" altLang="en-US" sz="1600" kern="100" dirty="0">
                <a:latin typeface="微軟正黑體" panose="020B0604030504040204" pitchFamily="34" charset="-120"/>
              </a:rPr>
              <a:t>年</a:t>
            </a:r>
            <a:r>
              <a:rPr lang="en-US" altLang="zh-TW" sz="1600" kern="100" dirty="0">
                <a:latin typeface="微軟正黑體" panose="020B0604030504040204" pitchFamily="34" charset="-120"/>
              </a:rPr>
              <a:t>03</a:t>
            </a:r>
            <a:r>
              <a:rPr lang="zh-TW" altLang="en-US" sz="1600" kern="100" dirty="0">
                <a:latin typeface="微軟正黑體" panose="020B0604030504040204" pitchFamily="34" charset="-120"/>
              </a:rPr>
              <a:t>月因應「技職司」需求補充定義</a:t>
            </a:r>
            <a:r>
              <a:rPr lang="en-US" altLang="zh-TW" sz="1600" kern="100" dirty="0">
                <a:latin typeface="微軟正黑體" panose="020B0604030504040204" pitchFamily="34" charset="-120"/>
              </a:rPr>
              <a:t>】</a:t>
            </a:r>
            <a:endParaRPr lang="zh-TW" altLang="en-US" dirty="0"/>
          </a:p>
        </p:txBody>
      </p:sp>
      <p:sp>
        <p:nvSpPr>
          <p:cNvPr id="6" name="文字版面配置區 5">
            <a:extLst>
              <a:ext uri="{FF2B5EF4-FFF2-40B4-BE49-F238E27FC236}">
                <a16:creationId xmlns:a16="http://schemas.microsoft.com/office/drawing/2014/main" id="{47BDCE3E-5486-4533-9715-D87BC7F246F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zh-TW" dirty="0"/>
              <a:t>04</a:t>
            </a:r>
            <a:endParaRPr lang="zh-TW" altLang="en-US" dirty="0"/>
          </a:p>
        </p:txBody>
      </p:sp>
      <p:graphicFrame>
        <p:nvGraphicFramePr>
          <p:cNvPr id="10" name="內容版面配置區 9">
            <a:extLst>
              <a:ext uri="{FF2B5EF4-FFF2-40B4-BE49-F238E27FC236}">
                <a16:creationId xmlns:a16="http://schemas.microsoft.com/office/drawing/2014/main" id="{0B93294F-4FD2-441C-9483-9DE98DB9BE9C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260477405"/>
              </p:ext>
            </p:extLst>
          </p:nvPr>
        </p:nvGraphicFramePr>
        <p:xfrm>
          <a:off x="162566" y="914401"/>
          <a:ext cx="11846556" cy="2973284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772154">
                  <a:extLst>
                    <a:ext uri="{9D8B030D-6E8A-4147-A177-3AD203B41FA5}">
                      <a16:colId xmlns:a16="http://schemas.microsoft.com/office/drawing/2014/main" val="2933639152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2769793260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1978964065"/>
                    </a:ext>
                  </a:extLst>
                </a:gridCol>
                <a:gridCol w="3860800">
                  <a:extLst>
                    <a:ext uri="{9D8B030D-6E8A-4147-A177-3AD203B41FA5}">
                      <a16:colId xmlns:a16="http://schemas.microsoft.com/office/drawing/2014/main" val="976535562"/>
                    </a:ext>
                  </a:extLst>
                </a:gridCol>
                <a:gridCol w="1300480">
                  <a:extLst>
                    <a:ext uri="{9D8B030D-6E8A-4147-A177-3AD203B41FA5}">
                      <a16:colId xmlns:a16="http://schemas.microsoft.com/office/drawing/2014/main" val="3723482139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786933897"/>
                    </a:ext>
                  </a:extLst>
                </a:gridCol>
                <a:gridCol w="2021840">
                  <a:extLst>
                    <a:ext uri="{9D8B030D-6E8A-4147-A177-3AD203B41FA5}">
                      <a16:colId xmlns:a16="http://schemas.microsoft.com/office/drawing/2014/main" val="1420105168"/>
                    </a:ext>
                  </a:extLst>
                </a:gridCol>
                <a:gridCol w="1107442">
                  <a:extLst>
                    <a:ext uri="{9D8B030D-6E8A-4147-A177-3AD203B41FA5}">
                      <a16:colId xmlns:a16="http://schemas.microsoft.com/office/drawing/2014/main" val="4157225234"/>
                    </a:ext>
                  </a:extLst>
                </a:gridCol>
              </a:tblGrid>
              <a:tr h="778724">
                <a:tc>
                  <a:txBody>
                    <a:bodyPr/>
                    <a:lstStyle/>
                    <a:p>
                      <a:pPr algn="ctr"/>
                      <a:r>
                        <a:rPr lang="zh-TW" sz="1600" b="0" kern="10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學年度</a:t>
                      </a:r>
                      <a:endParaRPr lang="zh-TW" sz="1600" b="0" kern="10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b="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系所</a:t>
                      </a:r>
                      <a:endParaRPr lang="zh-TW" sz="1600" b="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b="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學制</a:t>
                      </a:r>
                      <a:endParaRPr lang="zh-TW" sz="1600" b="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助學措施類別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b="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補助人數</a:t>
                      </a:r>
                      <a:r>
                        <a:rPr lang="en-US" sz="1600" b="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(</a:t>
                      </a:r>
                      <a:r>
                        <a:rPr lang="zh-TW" sz="1600" b="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次</a:t>
                      </a:r>
                      <a:r>
                        <a:rPr lang="en-US" sz="1600" b="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)</a:t>
                      </a:r>
                      <a:endParaRPr lang="zh-TW" sz="1600" b="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b="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教育部補助經費</a:t>
                      </a:r>
                      <a:endParaRPr lang="zh-TW" sz="1600" b="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</a:rPr>
                        <a:t>學校自籌經費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b="0" kern="10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經費總和</a:t>
                      </a:r>
                      <a:endParaRPr lang="zh-TW" sz="1600" b="0" kern="10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4898090"/>
                  </a:ext>
                </a:extLst>
              </a:tr>
              <a:tr h="1947172">
                <a:tc>
                  <a:txBody>
                    <a:bodyPr/>
                    <a:lstStyle/>
                    <a:p>
                      <a:pPr algn="ctr"/>
                      <a:r>
                        <a:rPr lang="en-US" sz="1600" b="0" kern="10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1600" b="0" kern="10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1600" b="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1600" b="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Wingdings" panose="05000000000000000000" pitchFamily="2" charset="2"/>
                        <a:buChar char="l"/>
                      </a:pP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</a:rPr>
                        <a:t>大專校院弱勢學生助學金</a:t>
                      </a: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l"/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生活助學金</a:t>
                      </a: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l"/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緊急紓困助學金</a:t>
                      </a: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l"/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住宿優惠</a:t>
                      </a: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l"/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工讀助學金</a:t>
                      </a: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l"/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研究生獎助學金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1600" b="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600" b="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1600" b="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1600" b="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600" b="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1600" b="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1600" b="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600" b="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1600" b="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1600" b="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600" b="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1600" b="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08410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5776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29</a:t>
            </a:fld>
            <a:endParaRPr lang="zh-TW" altLang="en-US"/>
          </a:p>
        </p:txBody>
      </p:sp>
      <p:grpSp>
        <p:nvGrpSpPr>
          <p:cNvPr id="16" name="群組 15">
            <a:extLst>
              <a:ext uri="{FF2B5EF4-FFF2-40B4-BE49-F238E27FC236}">
                <a16:creationId xmlns:a16="http://schemas.microsoft.com/office/drawing/2014/main" id="{88862037-E78C-4D38-A67E-8305D0E0B061}"/>
              </a:ext>
            </a:extLst>
          </p:cNvPr>
          <p:cNvGrpSpPr>
            <a:grpSpLocks/>
          </p:cNvGrpSpPr>
          <p:nvPr/>
        </p:nvGrpSpPr>
        <p:grpSpPr bwMode="auto">
          <a:xfrm>
            <a:off x="4755290" y="779462"/>
            <a:ext cx="6539259" cy="5273675"/>
            <a:chOff x="4691063" y="228601"/>
            <a:chExt cx="6539258" cy="5273675"/>
          </a:xfrm>
        </p:grpSpPr>
        <p:grpSp>
          <p:nvGrpSpPr>
            <p:cNvPr id="17" name="群組 11">
              <a:extLst>
                <a:ext uri="{FF2B5EF4-FFF2-40B4-BE49-F238E27FC236}">
                  <a16:creationId xmlns:a16="http://schemas.microsoft.com/office/drawing/2014/main" id="{945774EC-B666-4FF9-9E02-9D4E5274044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91063" y="228601"/>
              <a:ext cx="6539258" cy="911225"/>
              <a:chOff x="4917207" y="1782220"/>
              <a:chExt cx="5711392" cy="911293"/>
            </a:xfrm>
          </p:grpSpPr>
          <p:sp>
            <p:nvSpPr>
              <p:cNvPr id="42" name="圆角矩形 36">
                <a:extLst>
                  <a:ext uri="{FF2B5EF4-FFF2-40B4-BE49-F238E27FC236}">
                    <a16:creationId xmlns:a16="http://schemas.microsoft.com/office/drawing/2014/main" id="{9D8D27B7-DF02-4799-B3A5-ECFD1425DD48}"/>
                  </a:ext>
                </a:extLst>
              </p:cNvPr>
              <p:cNvSpPr/>
              <p:nvPr/>
            </p:nvSpPr>
            <p:spPr>
              <a:xfrm>
                <a:off x="6226660" y="1782220"/>
                <a:ext cx="4401939" cy="911293"/>
              </a:xfrm>
              <a:prstGeom prst="roundRect">
                <a:avLst>
                  <a:gd name="adj" fmla="val 50000"/>
                </a:avLst>
              </a:prstGeom>
              <a:solidFill>
                <a:schemeClr val="bg2"/>
              </a:solidFill>
              <a:ln w="38100">
                <a:noFill/>
              </a:ln>
              <a:effectLst>
                <a:outerShdw blurRad="203200" dist="88900" dir="8100000" sx="102000" sy="102000" algn="t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TW" altLang="en-US" sz="4000" b="1" dirty="0">
                    <a:solidFill>
                      <a:prstClr val="white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+mn-ea"/>
                    <a:sym typeface="+mn-lt"/>
                  </a:rPr>
                  <a:t>作業期程</a:t>
                </a:r>
                <a:endParaRPr lang="en-US" altLang="zh-CN" sz="4000" b="1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endParaRPr>
              </a:p>
            </p:txBody>
          </p:sp>
          <p:sp>
            <p:nvSpPr>
              <p:cNvPr id="43" name="圆角矩形 40">
                <a:extLst>
                  <a:ext uri="{FF2B5EF4-FFF2-40B4-BE49-F238E27FC236}">
                    <a16:creationId xmlns:a16="http://schemas.microsoft.com/office/drawing/2014/main" id="{16D97DBB-3661-4CE4-A69B-3CF517EB2515}"/>
                  </a:ext>
                </a:extLst>
              </p:cNvPr>
              <p:cNvSpPr/>
              <p:nvPr/>
            </p:nvSpPr>
            <p:spPr bwMode="auto">
              <a:xfrm>
                <a:off x="4917207" y="1782220"/>
                <a:ext cx="1010776" cy="911293"/>
              </a:xfrm>
              <a:prstGeom prst="roundRect">
                <a:avLst/>
              </a:prstGeom>
              <a:solidFill>
                <a:schemeClr val="bg2"/>
              </a:solidFill>
              <a:ln w="38100">
                <a:noFill/>
              </a:ln>
              <a:effectLst>
                <a:outerShdw blurRad="203200" dist="88900" dir="8100000" sx="102000" sy="102000" algn="t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TW" altLang="en-US" sz="4000" b="1" dirty="0">
                    <a:solidFill>
                      <a:prstClr val="white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+mn-ea"/>
                    <a:sym typeface="+mn-lt"/>
                  </a:rPr>
                  <a:t>壹</a:t>
                </a:r>
                <a:endParaRPr lang="zh-CN" altLang="en-US" sz="4000" b="1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endParaRPr>
              </a:p>
            </p:txBody>
          </p:sp>
        </p:grpSp>
        <p:sp>
          <p:nvSpPr>
            <p:cNvPr id="18" name="圆角矩形 40">
              <a:extLst>
                <a:ext uri="{FF2B5EF4-FFF2-40B4-BE49-F238E27FC236}">
                  <a16:creationId xmlns:a16="http://schemas.microsoft.com/office/drawing/2014/main" id="{9D4540AF-3982-452A-B2D5-3C8E21139045}"/>
                </a:ext>
              </a:extLst>
            </p:cNvPr>
            <p:cNvSpPr/>
            <p:nvPr/>
          </p:nvSpPr>
          <p:spPr bwMode="auto">
            <a:xfrm>
              <a:off x="4691063" y="1319214"/>
              <a:ext cx="1157288" cy="911225"/>
            </a:xfrm>
            <a:prstGeom prst="roundRect">
              <a:avLst/>
            </a:prstGeom>
            <a:solidFill>
              <a:schemeClr val="bg2"/>
            </a:solidFill>
            <a:ln w="38100">
              <a:noFill/>
            </a:ln>
            <a:effectLst>
              <a:outerShdw blurRad="203200" dist="88900" dir="8100000" sx="102000" sy="102000" algn="tr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TW" altLang="en-US" sz="4000" b="1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rPr>
                <a:t>貳</a:t>
              </a:r>
              <a:endParaRPr lang="zh-CN" altLang="en-US" sz="4000" b="1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endParaRPr>
            </a:p>
          </p:txBody>
        </p:sp>
        <p:grpSp>
          <p:nvGrpSpPr>
            <p:cNvPr id="19" name="群組 13">
              <a:extLst>
                <a:ext uri="{FF2B5EF4-FFF2-40B4-BE49-F238E27FC236}">
                  <a16:creationId xmlns:a16="http://schemas.microsoft.com/office/drawing/2014/main" id="{950C5DD0-7707-40A2-8F4C-2EF19705F4A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91063" y="1319214"/>
              <a:ext cx="6539257" cy="2001839"/>
              <a:chOff x="4917207" y="726454"/>
              <a:chExt cx="5711391" cy="2001988"/>
            </a:xfrm>
          </p:grpSpPr>
          <p:sp>
            <p:nvSpPr>
              <p:cNvPr id="34" name="圆角矩形 36">
                <a:extLst>
                  <a:ext uri="{FF2B5EF4-FFF2-40B4-BE49-F238E27FC236}">
                    <a16:creationId xmlns:a16="http://schemas.microsoft.com/office/drawing/2014/main" id="{E87EA352-ED33-475D-A155-64F47F0E86CD}"/>
                  </a:ext>
                </a:extLst>
              </p:cNvPr>
              <p:cNvSpPr/>
              <p:nvPr/>
            </p:nvSpPr>
            <p:spPr>
              <a:xfrm>
                <a:off x="6226659" y="726454"/>
                <a:ext cx="4401939" cy="911293"/>
              </a:xfrm>
              <a:prstGeom prst="roundRect">
                <a:avLst>
                  <a:gd name="adj" fmla="val 50000"/>
                </a:avLst>
              </a:prstGeom>
              <a:solidFill>
                <a:schemeClr val="bg2"/>
              </a:solidFill>
              <a:ln w="38100">
                <a:noFill/>
              </a:ln>
              <a:effectLst>
                <a:outerShdw blurRad="203200" dist="88900" dir="8100000" sx="102000" sy="102000" algn="t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TW" altLang="en-US" sz="4000" b="1" dirty="0">
                    <a:solidFill>
                      <a:prstClr val="white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+mn-ea"/>
                    <a:sym typeface="+mn-lt"/>
                  </a:rPr>
                  <a:t>表冊異動</a:t>
                </a:r>
                <a:endParaRPr lang="en-US" altLang="zh-CN" sz="4000" b="1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endParaRPr>
              </a:p>
            </p:txBody>
          </p:sp>
          <p:sp>
            <p:nvSpPr>
              <p:cNvPr id="35" name="圆角矩形 40">
                <a:extLst>
                  <a:ext uri="{FF2B5EF4-FFF2-40B4-BE49-F238E27FC236}">
                    <a16:creationId xmlns:a16="http://schemas.microsoft.com/office/drawing/2014/main" id="{A914139A-BD74-4C07-A9D0-4C61BA7499D2}"/>
                  </a:ext>
                </a:extLst>
              </p:cNvPr>
              <p:cNvSpPr/>
              <p:nvPr/>
            </p:nvSpPr>
            <p:spPr bwMode="auto">
              <a:xfrm>
                <a:off x="4917207" y="1817149"/>
                <a:ext cx="1010776" cy="911293"/>
              </a:xfrm>
              <a:prstGeom prst="roundRect">
                <a:avLst/>
              </a:prstGeom>
              <a:solidFill>
                <a:schemeClr val="bg2"/>
              </a:solidFill>
              <a:ln w="38100">
                <a:noFill/>
              </a:ln>
              <a:effectLst>
                <a:outerShdw blurRad="203200" dist="88900" dir="8100000" sx="102000" sy="102000" algn="t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TW" altLang="en-US" sz="4000" b="1" dirty="0">
                    <a:solidFill>
                      <a:prstClr val="white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+mn-ea"/>
                    <a:sym typeface="+mn-lt"/>
                  </a:rPr>
                  <a:t>參</a:t>
                </a:r>
                <a:endParaRPr lang="zh-CN" altLang="en-US" sz="4000" b="1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endParaRPr>
              </a:p>
            </p:txBody>
          </p:sp>
        </p:grpSp>
        <p:grpSp>
          <p:nvGrpSpPr>
            <p:cNvPr id="20" name="群組 14">
              <a:extLst>
                <a:ext uri="{FF2B5EF4-FFF2-40B4-BE49-F238E27FC236}">
                  <a16:creationId xmlns:a16="http://schemas.microsoft.com/office/drawing/2014/main" id="{2EBA82B6-0EC5-4046-8CDC-B93B84B230B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91063" y="3500436"/>
              <a:ext cx="6539257" cy="2001840"/>
              <a:chOff x="4917207" y="740734"/>
              <a:chExt cx="5711390" cy="2001904"/>
            </a:xfrm>
          </p:grpSpPr>
          <p:sp>
            <p:nvSpPr>
              <p:cNvPr id="32" name="圆角矩形 36">
                <a:extLst>
                  <a:ext uri="{FF2B5EF4-FFF2-40B4-BE49-F238E27FC236}">
                    <a16:creationId xmlns:a16="http://schemas.microsoft.com/office/drawing/2014/main" id="{4BEB1D25-29E5-4D5B-BFD0-D8594CBAEF49}"/>
                  </a:ext>
                </a:extLst>
              </p:cNvPr>
              <p:cNvSpPr/>
              <p:nvPr/>
            </p:nvSpPr>
            <p:spPr>
              <a:xfrm>
                <a:off x="6226659" y="740734"/>
                <a:ext cx="4401938" cy="911254"/>
              </a:xfrm>
              <a:prstGeom prst="roundRect">
                <a:avLst>
                  <a:gd name="adj" fmla="val 50000"/>
                </a:avLst>
              </a:prstGeom>
              <a:solidFill>
                <a:srgbClr val="8CC94C"/>
              </a:solidFill>
              <a:ln w="38100">
                <a:noFill/>
              </a:ln>
              <a:effectLst>
                <a:outerShdw blurRad="203200" dist="88900" dir="8100000" sx="102000" sy="102000" algn="t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TW" altLang="en-US" sz="4000" b="1" dirty="0">
                    <a:solidFill>
                      <a:prstClr val="white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+mn-ea"/>
                    <a:sym typeface="+mn-lt"/>
                  </a:rPr>
                  <a:t>重要事項宣導</a:t>
                </a:r>
                <a:endParaRPr lang="en-US" altLang="zh-CN" sz="4000" b="1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endParaRPr>
              </a:p>
            </p:txBody>
          </p:sp>
          <p:sp>
            <p:nvSpPr>
              <p:cNvPr id="33" name="圆角矩形 40">
                <a:extLst>
                  <a:ext uri="{FF2B5EF4-FFF2-40B4-BE49-F238E27FC236}">
                    <a16:creationId xmlns:a16="http://schemas.microsoft.com/office/drawing/2014/main" id="{1FCB2205-22D4-489A-BCFA-88E4906FDE0E}"/>
                  </a:ext>
                </a:extLst>
              </p:cNvPr>
              <p:cNvSpPr/>
              <p:nvPr/>
            </p:nvSpPr>
            <p:spPr bwMode="auto">
              <a:xfrm>
                <a:off x="4917207" y="1831384"/>
                <a:ext cx="1010776" cy="911254"/>
              </a:xfrm>
              <a:prstGeom prst="roundRect">
                <a:avLst/>
              </a:prstGeom>
              <a:solidFill>
                <a:schemeClr val="bg2"/>
              </a:solidFill>
              <a:ln w="38100">
                <a:noFill/>
              </a:ln>
              <a:effectLst>
                <a:outerShdw blurRad="203200" dist="88900" dir="8100000" sx="102000" sy="102000" algn="t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TW" altLang="en-US" sz="4000" b="1" dirty="0">
                    <a:solidFill>
                      <a:prstClr val="white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+mn-ea"/>
                    <a:sym typeface="+mn-lt"/>
                  </a:rPr>
                  <a:t>伍</a:t>
                </a:r>
                <a:endParaRPr lang="zh-CN" altLang="en-US" sz="4000" b="1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endParaRPr>
              </a:p>
            </p:txBody>
          </p:sp>
        </p:grpSp>
        <p:sp>
          <p:nvSpPr>
            <p:cNvPr id="21" name="圆角矩形 36">
              <a:extLst>
                <a:ext uri="{FF2B5EF4-FFF2-40B4-BE49-F238E27FC236}">
                  <a16:creationId xmlns:a16="http://schemas.microsoft.com/office/drawing/2014/main" id="{9E515D4A-FF8A-44B0-8998-D2FF3E1DE3CE}"/>
                </a:ext>
              </a:extLst>
            </p:cNvPr>
            <p:cNvSpPr/>
            <p:nvPr/>
          </p:nvSpPr>
          <p:spPr bwMode="auto">
            <a:xfrm>
              <a:off x="6190319" y="4591047"/>
              <a:ext cx="5040000" cy="911225"/>
            </a:xfrm>
            <a:prstGeom prst="roundRect">
              <a:avLst>
                <a:gd name="adj" fmla="val 50000"/>
              </a:avLst>
            </a:prstGeom>
            <a:solidFill>
              <a:schemeClr val="bg2"/>
            </a:solidFill>
            <a:ln w="38100">
              <a:noFill/>
            </a:ln>
            <a:effectLst>
              <a:outerShdw blurRad="203200" dist="88900" dir="8100000" sx="102000" sy="102000" algn="tr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TW" altLang="en-US" sz="4000" b="1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rPr>
                <a:t>聯絡資訊</a:t>
              </a:r>
              <a:endParaRPr lang="en-US" altLang="zh-CN" sz="4000" b="1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endParaRPr>
            </a:p>
          </p:txBody>
        </p:sp>
        <p:grpSp>
          <p:nvGrpSpPr>
            <p:cNvPr id="22" name="群組 15">
              <a:extLst>
                <a:ext uri="{FF2B5EF4-FFF2-40B4-BE49-F238E27FC236}">
                  <a16:creationId xmlns:a16="http://schemas.microsoft.com/office/drawing/2014/main" id="{E25B476E-ED79-4672-A075-D3C97525D24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91063" y="2409825"/>
              <a:ext cx="6539256" cy="2001839"/>
              <a:chOff x="4917207" y="732888"/>
              <a:chExt cx="5711390" cy="2001903"/>
            </a:xfrm>
          </p:grpSpPr>
          <p:sp>
            <p:nvSpPr>
              <p:cNvPr id="27" name="圆角矩形 36">
                <a:extLst>
                  <a:ext uri="{FF2B5EF4-FFF2-40B4-BE49-F238E27FC236}">
                    <a16:creationId xmlns:a16="http://schemas.microsoft.com/office/drawing/2014/main" id="{D661A650-1DB1-42CF-8009-BE914B54CB80}"/>
                  </a:ext>
                </a:extLst>
              </p:cNvPr>
              <p:cNvSpPr/>
              <p:nvPr/>
            </p:nvSpPr>
            <p:spPr>
              <a:xfrm>
                <a:off x="6226658" y="732888"/>
                <a:ext cx="4401939" cy="911254"/>
              </a:xfrm>
              <a:prstGeom prst="roundRect">
                <a:avLst>
                  <a:gd name="adj" fmla="val 50000"/>
                </a:avLst>
              </a:prstGeom>
              <a:solidFill>
                <a:schemeClr val="bg2"/>
              </a:solidFill>
              <a:ln w="38100">
                <a:noFill/>
              </a:ln>
              <a:effectLst>
                <a:outerShdw blurRad="203200" dist="88900" dir="8100000" sx="102000" sy="102000" algn="t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TW" altLang="en-US" sz="4000" b="1" dirty="0">
                    <a:solidFill>
                      <a:prstClr val="white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+mn-ea"/>
                    <a:sym typeface="+mn-lt"/>
                  </a:rPr>
                  <a:t>下期表冊異動預告</a:t>
                </a:r>
                <a:endParaRPr lang="en-US" altLang="zh-CN" sz="4000" b="1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endParaRPr>
              </a:p>
            </p:txBody>
          </p:sp>
          <p:sp>
            <p:nvSpPr>
              <p:cNvPr id="28" name="圆角矩形 40">
                <a:extLst>
                  <a:ext uri="{FF2B5EF4-FFF2-40B4-BE49-F238E27FC236}">
                    <a16:creationId xmlns:a16="http://schemas.microsoft.com/office/drawing/2014/main" id="{7E2366FD-0E48-400C-B418-FE34BDF0DE40}"/>
                  </a:ext>
                </a:extLst>
              </p:cNvPr>
              <p:cNvSpPr/>
              <p:nvPr/>
            </p:nvSpPr>
            <p:spPr bwMode="auto">
              <a:xfrm>
                <a:off x="4917207" y="1823537"/>
                <a:ext cx="1010776" cy="911254"/>
              </a:xfrm>
              <a:prstGeom prst="roundRect">
                <a:avLst/>
              </a:prstGeom>
              <a:solidFill>
                <a:srgbClr val="339966"/>
              </a:solidFill>
              <a:ln w="38100">
                <a:noFill/>
              </a:ln>
              <a:effectLst>
                <a:outerShdw blurRad="203200" dist="88900" dir="8100000" sx="102000" sy="102000" algn="t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TW" altLang="en-US" sz="4000" b="1" dirty="0">
                    <a:solidFill>
                      <a:prstClr val="white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+mn-ea"/>
                    <a:sym typeface="+mn-lt"/>
                  </a:rPr>
                  <a:t>肆</a:t>
                </a:r>
                <a:endParaRPr lang="zh-CN" altLang="en-US" sz="4000" b="1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74563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群組 23">
            <a:extLst>
              <a:ext uri="{FF2B5EF4-FFF2-40B4-BE49-F238E27FC236}">
                <a16:creationId xmlns:a16="http://schemas.microsoft.com/office/drawing/2014/main" id="{6864F4D5-3F33-4E22-A8D7-C10BB616679D}"/>
              </a:ext>
            </a:extLst>
          </p:cNvPr>
          <p:cNvGrpSpPr>
            <a:grpSpLocks/>
          </p:cNvGrpSpPr>
          <p:nvPr/>
        </p:nvGrpSpPr>
        <p:grpSpPr bwMode="auto">
          <a:xfrm>
            <a:off x="4755290" y="779462"/>
            <a:ext cx="6539259" cy="5273675"/>
            <a:chOff x="4691063" y="228601"/>
            <a:chExt cx="6539258" cy="5273675"/>
          </a:xfrm>
        </p:grpSpPr>
        <p:grpSp>
          <p:nvGrpSpPr>
            <p:cNvPr id="25" name="群組 11">
              <a:extLst>
                <a:ext uri="{FF2B5EF4-FFF2-40B4-BE49-F238E27FC236}">
                  <a16:creationId xmlns:a16="http://schemas.microsoft.com/office/drawing/2014/main" id="{1CA751D9-F05F-41DB-B0C6-CA66CCC2009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91063" y="228601"/>
              <a:ext cx="6539258" cy="911225"/>
              <a:chOff x="4917207" y="1782220"/>
              <a:chExt cx="5711392" cy="911293"/>
            </a:xfrm>
          </p:grpSpPr>
          <p:sp>
            <p:nvSpPr>
              <p:cNvPr id="41" name="圆角矩形 36">
                <a:extLst>
                  <a:ext uri="{FF2B5EF4-FFF2-40B4-BE49-F238E27FC236}">
                    <a16:creationId xmlns:a16="http://schemas.microsoft.com/office/drawing/2014/main" id="{42063A4E-F0B1-4ECD-B50F-839A4C040F75}"/>
                  </a:ext>
                </a:extLst>
              </p:cNvPr>
              <p:cNvSpPr/>
              <p:nvPr/>
            </p:nvSpPr>
            <p:spPr>
              <a:xfrm>
                <a:off x="6226660" y="1782220"/>
                <a:ext cx="4401939" cy="911293"/>
              </a:xfrm>
              <a:prstGeom prst="roundRect">
                <a:avLst>
                  <a:gd name="adj" fmla="val 50000"/>
                </a:avLst>
              </a:prstGeom>
              <a:solidFill>
                <a:srgbClr val="8CC94C"/>
              </a:solidFill>
              <a:ln w="38100">
                <a:noFill/>
              </a:ln>
              <a:effectLst>
                <a:outerShdw blurRad="203200" dist="88900" dir="8100000" sx="102000" sy="102000" algn="t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TW" altLang="en-US" sz="4000" b="1" dirty="0">
                    <a:solidFill>
                      <a:prstClr val="white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+mn-ea"/>
                    <a:sym typeface="+mn-lt"/>
                  </a:rPr>
                  <a:t>作業期程</a:t>
                </a:r>
                <a:endParaRPr lang="en-US" altLang="zh-CN" sz="4000" b="1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endParaRPr>
              </a:p>
            </p:txBody>
          </p:sp>
          <p:sp>
            <p:nvSpPr>
              <p:cNvPr id="42" name="圆角矩形 40">
                <a:extLst>
                  <a:ext uri="{FF2B5EF4-FFF2-40B4-BE49-F238E27FC236}">
                    <a16:creationId xmlns:a16="http://schemas.microsoft.com/office/drawing/2014/main" id="{CA8F14A0-2D5F-471E-918E-663D2ACAB41A}"/>
                  </a:ext>
                </a:extLst>
              </p:cNvPr>
              <p:cNvSpPr/>
              <p:nvPr/>
            </p:nvSpPr>
            <p:spPr bwMode="auto">
              <a:xfrm>
                <a:off x="4917207" y="1782220"/>
                <a:ext cx="1010776" cy="911293"/>
              </a:xfrm>
              <a:prstGeom prst="roundRect">
                <a:avLst/>
              </a:prstGeom>
              <a:solidFill>
                <a:srgbClr val="339966"/>
              </a:solidFill>
              <a:ln w="38100">
                <a:noFill/>
              </a:ln>
              <a:effectLst>
                <a:outerShdw blurRad="203200" dist="88900" dir="8100000" sx="102000" sy="102000" algn="t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TW" altLang="en-US" sz="4000" b="1" dirty="0">
                    <a:solidFill>
                      <a:prstClr val="white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+mn-ea"/>
                    <a:sym typeface="+mn-lt"/>
                  </a:rPr>
                  <a:t>壹</a:t>
                </a:r>
                <a:endParaRPr lang="zh-CN" altLang="en-US" sz="4000" b="1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endParaRPr>
              </a:p>
            </p:txBody>
          </p:sp>
        </p:grpSp>
        <p:sp>
          <p:nvSpPr>
            <p:cNvPr id="40" name="圆角矩形 40">
              <a:extLst>
                <a:ext uri="{FF2B5EF4-FFF2-40B4-BE49-F238E27FC236}">
                  <a16:creationId xmlns:a16="http://schemas.microsoft.com/office/drawing/2014/main" id="{00C87164-D5EE-4406-B227-460C934DD780}"/>
                </a:ext>
              </a:extLst>
            </p:cNvPr>
            <p:cNvSpPr/>
            <p:nvPr/>
          </p:nvSpPr>
          <p:spPr bwMode="auto">
            <a:xfrm>
              <a:off x="4691063" y="1319214"/>
              <a:ext cx="1157288" cy="911225"/>
            </a:xfrm>
            <a:prstGeom prst="roundRect">
              <a:avLst/>
            </a:prstGeom>
            <a:solidFill>
              <a:srgbClr val="339966"/>
            </a:solidFill>
            <a:ln w="38100">
              <a:noFill/>
            </a:ln>
            <a:effectLst>
              <a:outerShdw blurRad="203200" dist="88900" dir="8100000" sx="102000" sy="102000" algn="tr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TW" altLang="en-US" sz="4000" b="1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rPr>
                <a:t>貳</a:t>
              </a:r>
              <a:endParaRPr lang="zh-CN" altLang="en-US" sz="4000" b="1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endParaRPr>
            </a:p>
          </p:txBody>
        </p:sp>
        <p:grpSp>
          <p:nvGrpSpPr>
            <p:cNvPr id="27" name="群組 13">
              <a:extLst>
                <a:ext uri="{FF2B5EF4-FFF2-40B4-BE49-F238E27FC236}">
                  <a16:creationId xmlns:a16="http://schemas.microsoft.com/office/drawing/2014/main" id="{E11E5430-6E0E-4F9F-A1F8-A45B7BF002E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91063" y="1319214"/>
              <a:ext cx="6539257" cy="2001839"/>
              <a:chOff x="4917207" y="726454"/>
              <a:chExt cx="5711391" cy="2001988"/>
            </a:xfrm>
          </p:grpSpPr>
          <p:sp>
            <p:nvSpPr>
              <p:cNvPr id="37" name="圆角矩形 36">
                <a:extLst>
                  <a:ext uri="{FF2B5EF4-FFF2-40B4-BE49-F238E27FC236}">
                    <a16:creationId xmlns:a16="http://schemas.microsoft.com/office/drawing/2014/main" id="{D51FE1EC-D2BE-444D-B3F7-0AA7B8FA767D}"/>
                  </a:ext>
                </a:extLst>
              </p:cNvPr>
              <p:cNvSpPr/>
              <p:nvPr/>
            </p:nvSpPr>
            <p:spPr>
              <a:xfrm>
                <a:off x="6226659" y="726454"/>
                <a:ext cx="4401939" cy="911293"/>
              </a:xfrm>
              <a:prstGeom prst="roundRect">
                <a:avLst>
                  <a:gd name="adj" fmla="val 50000"/>
                </a:avLst>
              </a:prstGeom>
              <a:solidFill>
                <a:srgbClr val="8CC94C"/>
              </a:solidFill>
              <a:ln w="38100">
                <a:noFill/>
              </a:ln>
              <a:effectLst>
                <a:outerShdw blurRad="203200" dist="88900" dir="8100000" sx="102000" sy="102000" algn="t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TW" altLang="en-US" sz="4000" b="1" dirty="0">
                    <a:solidFill>
                      <a:prstClr val="white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+mn-ea"/>
                    <a:sym typeface="+mn-lt"/>
                  </a:rPr>
                  <a:t>表冊異動</a:t>
                </a:r>
                <a:endParaRPr lang="en-US" altLang="zh-CN" sz="4000" b="1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endParaRPr>
              </a:p>
            </p:txBody>
          </p:sp>
          <p:sp>
            <p:nvSpPr>
              <p:cNvPr id="38" name="圆角矩形 40">
                <a:extLst>
                  <a:ext uri="{FF2B5EF4-FFF2-40B4-BE49-F238E27FC236}">
                    <a16:creationId xmlns:a16="http://schemas.microsoft.com/office/drawing/2014/main" id="{A77F2976-EF9A-4097-9524-5E3F11F80FB9}"/>
                  </a:ext>
                </a:extLst>
              </p:cNvPr>
              <p:cNvSpPr/>
              <p:nvPr/>
            </p:nvSpPr>
            <p:spPr bwMode="auto">
              <a:xfrm>
                <a:off x="4917207" y="1817149"/>
                <a:ext cx="1010776" cy="911293"/>
              </a:xfrm>
              <a:prstGeom prst="roundRect">
                <a:avLst/>
              </a:prstGeom>
              <a:solidFill>
                <a:srgbClr val="339966"/>
              </a:solidFill>
              <a:ln w="38100">
                <a:noFill/>
              </a:ln>
              <a:effectLst>
                <a:outerShdw blurRad="203200" dist="88900" dir="8100000" sx="102000" sy="102000" algn="t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TW" altLang="en-US" sz="4000" b="1" dirty="0">
                    <a:solidFill>
                      <a:prstClr val="white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+mn-ea"/>
                    <a:sym typeface="+mn-lt"/>
                  </a:rPr>
                  <a:t>參</a:t>
                </a:r>
                <a:endParaRPr lang="zh-CN" altLang="en-US" sz="4000" b="1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endParaRPr>
              </a:p>
            </p:txBody>
          </p:sp>
        </p:grpSp>
        <p:grpSp>
          <p:nvGrpSpPr>
            <p:cNvPr id="28" name="群組 14">
              <a:extLst>
                <a:ext uri="{FF2B5EF4-FFF2-40B4-BE49-F238E27FC236}">
                  <a16:creationId xmlns:a16="http://schemas.microsoft.com/office/drawing/2014/main" id="{E471E954-2D0D-460B-AC35-9FF1DBE1D7F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91063" y="3500436"/>
              <a:ext cx="6539257" cy="2001840"/>
              <a:chOff x="4917207" y="740734"/>
              <a:chExt cx="5711390" cy="2001904"/>
            </a:xfrm>
          </p:grpSpPr>
          <p:sp>
            <p:nvSpPr>
              <p:cNvPr id="35" name="圆角矩形 36">
                <a:extLst>
                  <a:ext uri="{FF2B5EF4-FFF2-40B4-BE49-F238E27FC236}">
                    <a16:creationId xmlns:a16="http://schemas.microsoft.com/office/drawing/2014/main" id="{DD143B25-5DF2-44C3-96F8-B884C0C92A80}"/>
                  </a:ext>
                </a:extLst>
              </p:cNvPr>
              <p:cNvSpPr/>
              <p:nvPr/>
            </p:nvSpPr>
            <p:spPr>
              <a:xfrm>
                <a:off x="6226659" y="740734"/>
                <a:ext cx="4401938" cy="911254"/>
              </a:xfrm>
              <a:prstGeom prst="roundRect">
                <a:avLst>
                  <a:gd name="adj" fmla="val 50000"/>
                </a:avLst>
              </a:prstGeom>
              <a:solidFill>
                <a:srgbClr val="8CC94C"/>
              </a:solidFill>
              <a:ln w="38100">
                <a:noFill/>
              </a:ln>
              <a:effectLst>
                <a:outerShdw blurRad="203200" dist="88900" dir="8100000" sx="102000" sy="102000" algn="t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TW" altLang="en-US" sz="4000" b="1" dirty="0">
                    <a:solidFill>
                      <a:prstClr val="white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+mn-ea"/>
                    <a:sym typeface="+mn-lt"/>
                  </a:rPr>
                  <a:t>重要事項宣導</a:t>
                </a:r>
                <a:endParaRPr lang="en-US" altLang="zh-CN" sz="4000" b="1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endParaRPr>
              </a:p>
            </p:txBody>
          </p:sp>
          <p:sp>
            <p:nvSpPr>
              <p:cNvPr id="36" name="圆角矩形 40">
                <a:extLst>
                  <a:ext uri="{FF2B5EF4-FFF2-40B4-BE49-F238E27FC236}">
                    <a16:creationId xmlns:a16="http://schemas.microsoft.com/office/drawing/2014/main" id="{C83477A0-67D7-4741-BC74-E28E37067DBD}"/>
                  </a:ext>
                </a:extLst>
              </p:cNvPr>
              <p:cNvSpPr/>
              <p:nvPr/>
            </p:nvSpPr>
            <p:spPr bwMode="auto">
              <a:xfrm>
                <a:off x="4917207" y="1831384"/>
                <a:ext cx="1010776" cy="911254"/>
              </a:xfrm>
              <a:prstGeom prst="roundRect">
                <a:avLst/>
              </a:prstGeom>
              <a:solidFill>
                <a:srgbClr val="339966"/>
              </a:solidFill>
              <a:ln w="38100">
                <a:noFill/>
              </a:ln>
              <a:effectLst>
                <a:outerShdw blurRad="203200" dist="88900" dir="8100000" sx="102000" sy="102000" algn="t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TW" altLang="en-US" sz="4000" b="1" dirty="0">
                    <a:solidFill>
                      <a:prstClr val="white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+mn-ea"/>
                    <a:sym typeface="+mn-lt"/>
                  </a:rPr>
                  <a:t>伍</a:t>
                </a:r>
                <a:endParaRPr lang="zh-CN" altLang="en-US" sz="4000" b="1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endParaRPr>
              </a:p>
            </p:txBody>
          </p:sp>
        </p:grpSp>
        <p:sp>
          <p:nvSpPr>
            <p:cNvPr id="33" name="圆角矩形 36">
              <a:extLst>
                <a:ext uri="{FF2B5EF4-FFF2-40B4-BE49-F238E27FC236}">
                  <a16:creationId xmlns:a16="http://schemas.microsoft.com/office/drawing/2014/main" id="{34B91BA6-799A-436D-B6BB-F8FAC585CF22}"/>
                </a:ext>
              </a:extLst>
            </p:cNvPr>
            <p:cNvSpPr/>
            <p:nvPr/>
          </p:nvSpPr>
          <p:spPr bwMode="auto">
            <a:xfrm>
              <a:off x="6190319" y="4591047"/>
              <a:ext cx="5040000" cy="911225"/>
            </a:xfrm>
            <a:prstGeom prst="roundRect">
              <a:avLst>
                <a:gd name="adj" fmla="val 50000"/>
              </a:avLst>
            </a:prstGeom>
            <a:solidFill>
              <a:srgbClr val="8CC94C"/>
            </a:solidFill>
            <a:ln w="38100">
              <a:noFill/>
            </a:ln>
            <a:effectLst>
              <a:outerShdw blurRad="203200" dist="88900" dir="8100000" sx="102000" sy="102000" algn="tr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TW" altLang="en-US" sz="4000" b="1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rPr>
                <a:t>聯絡資訊</a:t>
              </a:r>
              <a:endParaRPr lang="en-US" altLang="zh-CN" sz="4000" b="1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endParaRPr>
            </a:p>
          </p:txBody>
        </p:sp>
        <p:grpSp>
          <p:nvGrpSpPr>
            <p:cNvPr id="30" name="群組 15">
              <a:extLst>
                <a:ext uri="{FF2B5EF4-FFF2-40B4-BE49-F238E27FC236}">
                  <a16:creationId xmlns:a16="http://schemas.microsoft.com/office/drawing/2014/main" id="{F009BCCC-AFF5-4183-9C02-4D2260CCA29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91063" y="2409825"/>
              <a:ext cx="6539256" cy="2001839"/>
              <a:chOff x="4917207" y="732888"/>
              <a:chExt cx="5711390" cy="2001903"/>
            </a:xfrm>
          </p:grpSpPr>
          <p:sp>
            <p:nvSpPr>
              <p:cNvPr id="31" name="圆角矩形 36">
                <a:extLst>
                  <a:ext uri="{FF2B5EF4-FFF2-40B4-BE49-F238E27FC236}">
                    <a16:creationId xmlns:a16="http://schemas.microsoft.com/office/drawing/2014/main" id="{E82590EA-AC4A-4D83-9A14-1E5D2A822940}"/>
                  </a:ext>
                </a:extLst>
              </p:cNvPr>
              <p:cNvSpPr/>
              <p:nvPr/>
            </p:nvSpPr>
            <p:spPr>
              <a:xfrm>
                <a:off x="6226658" y="732888"/>
                <a:ext cx="4401939" cy="911254"/>
              </a:xfrm>
              <a:prstGeom prst="roundRect">
                <a:avLst>
                  <a:gd name="adj" fmla="val 50000"/>
                </a:avLst>
              </a:prstGeom>
              <a:solidFill>
                <a:srgbClr val="8CC94C"/>
              </a:solidFill>
              <a:ln w="38100">
                <a:noFill/>
              </a:ln>
              <a:effectLst>
                <a:outerShdw blurRad="203200" dist="88900" dir="8100000" sx="102000" sy="102000" algn="t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TW" altLang="en-US" sz="4000" b="1" dirty="0">
                    <a:solidFill>
                      <a:prstClr val="white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+mn-ea"/>
                    <a:sym typeface="+mn-lt"/>
                  </a:rPr>
                  <a:t>下期表冊異動預告</a:t>
                </a:r>
                <a:endParaRPr lang="en-US" altLang="zh-CN" sz="4000" b="1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endParaRPr>
              </a:p>
            </p:txBody>
          </p:sp>
          <p:sp>
            <p:nvSpPr>
              <p:cNvPr id="32" name="圆角矩形 40">
                <a:extLst>
                  <a:ext uri="{FF2B5EF4-FFF2-40B4-BE49-F238E27FC236}">
                    <a16:creationId xmlns:a16="http://schemas.microsoft.com/office/drawing/2014/main" id="{3FFFE707-5AC7-43F4-846C-00B2A3AA3E15}"/>
                  </a:ext>
                </a:extLst>
              </p:cNvPr>
              <p:cNvSpPr/>
              <p:nvPr/>
            </p:nvSpPr>
            <p:spPr bwMode="auto">
              <a:xfrm>
                <a:off x="4917207" y="1823537"/>
                <a:ext cx="1010776" cy="911254"/>
              </a:xfrm>
              <a:prstGeom prst="roundRect">
                <a:avLst/>
              </a:prstGeom>
              <a:solidFill>
                <a:srgbClr val="339966"/>
              </a:solidFill>
              <a:ln w="38100">
                <a:noFill/>
              </a:ln>
              <a:effectLst>
                <a:outerShdw blurRad="203200" dist="88900" dir="8100000" sx="102000" sy="102000" algn="t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TW" altLang="en-US" sz="4000" b="1" dirty="0">
                    <a:solidFill>
                      <a:prstClr val="white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+mn-ea"/>
                    <a:sym typeface="+mn-lt"/>
                  </a:rPr>
                  <a:t>肆</a:t>
                </a:r>
                <a:endParaRPr lang="zh-CN" altLang="en-US" sz="4000" b="1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endParaRPr>
              </a:p>
            </p:txBody>
          </p:sp>
        </p:grpSp>
      </p:grpSp>
      <p:sp>
        <p:nvSpPr>
          <p:cNvPr id="2" name="矩形 1"/>
          <p:cNvSpPr/>
          <p:nvPr/>
        </p:nvSpPr>
        <p:spPr>
          <a:xfrm>
            <a:off x="0" y="-25400"/>
            <a:ext cx="3765550" cy="6883400"/>
          </a:xfrm>
          <a:prstGeom prst="rect">
            <a:avLst/>
          </a:prstGeom>
          <a:solidFill>
            <a:srgbClr val="33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2" name="TextBox 148"/>
          <p:cNvSpPr txBox="1"/>
          <p:nvPr/>
        </p:nvSpPr>
        <p:spPr>
          <a:xfrm>
            <a:off x="679449" y="512763"/>
            <a:ext cx="2406651" cy="30469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TW" altLang="en-US" sz="8000" b="1" cap="all" dirty="0">
                <a:solidFill>
                  <a:srgbClr val="FFFFE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報告大綱</a:t>
            </a:r>
            <a:endParaRPr lang="en-US" altLang="zh-CN" sz="8000" b="1" cap="all" dirty="0">
              <a:solidFill>
                <a:srgbClr val="FFFFE5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38686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群組 22"/>
          <p:cNvGrpSpPr>
            <a:grpSpLocks/>
          </p:cNvGrpSpPr>
          <p:nvPr/>
        </p:nvGrpSpPr>
        <p:grpSpPr bwMode="auto">
          <a:xfrm>
            <a:off x="4765341" y="253209"/>
            <a:ext cx="6539259" cy="911227"/>
            <a:chOff x="4691063" y="228600"/>
            <a:chExt cx="6539258" cy="911227"/>
          </a:xfrm>
        </p:grpSpPr>
        <p:grpSp>
          <p:nvGrpSpPr>
            <p:cNvPr id="24" name="群組 11"/>
            <p:cNvGrpSpPr>
              <a:grpSpLocks/>
            </p:cNvGrpSpPr>
            <p:nvPr/>
          </p:nvGrpSpPr>
          <p:grpSpPr bwMode="auto">
            <a:xfrm>
              <a:off x="4691063" y="228601"/>
              <a:ext cx="6539258" cy="911226"/>
              <a:chOff x="4917207" y="1782220"/>
              <a:chExt cx="5711392" cy="911294"/>
            </a:xfrm>
          </p:grpSpPr>
          <p:sp>
            <p:nvSpPr>
              <p:cNvPr id="40" name="圆角矩形 36"/>
              <p:cNvSpPr/>
              <p:nvPr/>
            </p:nvSpPr>
            <p:spPr>
              <a:xfrm>
                <a:off x="6226660" y="1782221"/>
                <a:ext cx="4401939" cy="91129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85000"/>
                </a:schemeClr>
              </a:solidFill>
              <a:ln w="38100">
                <a:noFill/>
              </a:ln>
              <a:effectLst>
                <a:outerShdw blurRad="203200" dist="88900" dir="8100000" sx="102000" sy="102000" algn="t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zh-TW" altLang="en-US" sz="4000" b="1" dirty="0">
                    <a:solidFill>
                      <a:prstClr val="white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+mn-ea"/>
                    <a:sym typeface="+mn-lt"/>
                  </a:rPr>
                  <a:t>作業期程</a:t>
                </a:r>
                <a:endParaRPr lang="en-US" altLang="zh-CN" sz="4000" b="1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endParaRPr>
              </a:p>
            </p:txBody>
          </p:sp>
          <p:sp>
            <p:nvSpPr>
              <p:cNvPr id="41" name="圆角矩形 40"/>
              <p:cNvSpPr/>
              <p:nvPr/>
            </p:nvSpPr>
            <p:spPr bwMode="auto">
              <a:xfrm>
                <a:off x="4917207" y="1782220"/>
                <a:ext cx="1010776" cy="911293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38100">
                <a:noFill/>
              </a:ln>
              <a:effectLst>
                <a:outerShdw blurRad="203200" dist="88900" dir="8100000" sx="102000" sy="102000" algn="t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zh-TW" altLang="en-US" sz="4000" b="1" dirty="0">
                    <a:solidFill>
                      <a:prstClr val="white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+mn-ea"/>
                    <a:sym typeface="+mn-lt"/>
                  </a:rPr>
                  <a:t>壹</a:t>
                </a:r>
                <a:endParaRPr lang="zh-CN" altLang="en-US" sz="4000" b="1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endParaRPr>
              </a:p>
            </p:txBody>
          </p:sp>
        </p:grpSp>
        <p:grpSp>
          <p:nvGrpSpPr>
            <p:cNvPr id="27" name="群組 14"/>
            <p:cNvGrpSpPr>
              <a:grpSpLocks/>
            </p:cNvGrpSpPr>
            <p:nvPr/>
          </p:nvGrpSpPr>
          <p:grpSpPr bwMode="auto">
            <a:xfrm>
              <a:off x="4691063" y="228600"/>
              <a:ext cx="6539258" cy="911226"/>
              <a:chOff x="4917207" y="-2531206"/>
              <a:chExt cx="5711391" cy="911255"/>
            </a:xfrm>
          </p:grpSpPr>
          <p:sp>
            <p:nvSpPr>
              <p:cNvPr id="34" name="圆角矩形 36"/>
              <p:cNvSpPr/>
              <p:nvPr/>
            </p:nvSpPr>
            <p:spPr>
              <a:xfrm>
                <a:off x="6226660" y="-2531206"/>
                <a:ext cx="4401938" cy="911254"/>
              </a:xfrm>
              <a:prstGeom prst="roundRect">
                <a:avLst>
                  <a:gd name="adj" fmla="val 50000"/>
                </a:avLst>
              </a:prstGeom>
              <a:solidFill>
                <a:srgbClr val="8CC94C"/>
              </a:solidFill>
              <a:ln w="38100">
                <a:noFill/>
              </a:ln>
              <a:effectLst>
                <a:outerShdw blurRad="203200" dist="88900" dir="8100000" sx="102000" sy="102000" algn="t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zh-TW" altLang="en-US" sz="4000" b="1" dirty="0">
                    <a:solidFill>
                      <a:prstClr val="white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+mn-ea"/>
                    <a:sym typeface="+mn-lt"/>
                  </a:rPr>
                  <a:t>重要事項宣導</a:t>
                </a:r>
                <a:endParaRPr lang="en-US" altLang="zh-CN" sz="4000" b="1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endParaRPr>
              </a:p>
            </p:txBody>
          </p:sp>
          <p:sp>
            <p:nvSpPr>
              <p:cNvPr id="35" name="圆角矩形 40"/>
              <p:cNvSpPr/>
              <p:nvPr/>
            </p:nvSpPr>
            <p:spPr bwMode="auto">
              <a:xfrm>
                <a:off x="4917207" y="-2531205"/>
                <a:ext cx="1010776" cy="911254"/>
              </a:xfrm>
              <a:prstGeom prst="roundRect">
                <a:avLst/>
              </a:prstGeom>
              <a:solidFill>
                <a:srgbClr val="339966"/>
              </a:solidFill>
              <a:ln w="38100">
                <a:noFill/>
              </a:ln>
              <a:effectLst>
                <a:outerShdw blurRad="203200" dist="88900" dir="8100000" sx="102000" sy="102000" algn="t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zh-TW" altLang="en-US" sz="4000" b="1" dirty="0">
                    <a:solidFill>
                      <a:prstClr val="white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+mn-ea"/>
                    <a:sym typeface="+mn-lt"/>
                  </a:rPr>
                  <a:t>肆</a:t>
                </a:r>
              </a:p>
            </p:txBody>
          </p:sp>
        </p:grpSp>
      </p:grp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4765341" y="1512907"/>
            <a:ext cx="6539259" cy="5144271"/>
          </a:xfrm>
          <a:prstGeom prst="rect">
            <a:avLst/>
          </a:prstGeom>
          <a:solidFill>
            <a:schemeClr val="bg1">
              <a:lumMod val="75000"/>
              <a:alpha val="41176"/>
            </a:schemeClr>
          </a:solidFill>
          <a:ln>
            <a:noFill/>
          </a:ln>
        </p:spPr>
        <p:txBody>
          <a:bodyPr lIns="96393" tIns="48196" rIns="96393" bIns="48196"/>
          <a:lstStyle/>
          <a:p>
            <a:pPr marL="285730" indent="-285730">
              <a:buFont typeface="Wingdings" panose="05000000000000000000" pitchFamily="2" charset="2"/>
              <a:buChar char="u"/>
              <a:defRPr/>
            </a:pPr>
            <a:r>
              <a:rPr lang="zh-TW" altLang="en-US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技專校院校務資料庫原對於各類證照編有相對應之代碼，該代碼為流水號，僅屬系統填報資料功能性選單及學校內部填報使用，並</a:t>
            </a:r>
            <a:r>
              <a:rPr lang="zh-TW" altLang="en-US" sz="24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非「專業合格單位核發之證照代碼」</a:t>
            </a:r>
            <a:r>
              <a:rPr lang="zh-TW" altLang="en-US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，並</a:t>
            </a:r>
            <a:r>
              <a:rPr lang="zh-TW" altLang="en-US" sz="24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自</a:t>
            </a:r>
            <a:r>
              <a:rPr lang="en-US" altLang="zh-TW" sz="24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105</a:t>
            </a:r>
            <a:r>
              <a:rPr lang="zh-TW" altLang="en-US" sz="24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學年度起已停止前開編碼列表之使用</a:t>
            </a:r>
            <a:r>
              <a:rPr lang="zh-TW" altLang="en-US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，改為六大類別之證照張數填報，請各校勿再聽信坊間之不當宣傳，該編碼列表無法代表「專業合格單位核發之證照代碼」 。</a:t>
            </a:r>
            <a:endParaRPr lang="en-US" altLang="zh-TW" sz="24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30" indent="-285730">
              <a:buFont typeface="Wingdings" panose="05000000000000000000" pitchFamily="2" charset="2"/>
              <a:buChar char="u"/>
              <a:defRPr/>
            </a:pPr>
            <a:endParaRPr lang="en-US" altLang="zh-TW" sz="24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30" indent="-285730">
              <a:buFont typeface="Wingdings" panose="05000000000000000000" pitchFamily="2" charset="2"/>
              <a:buChar char="u"/>
              <a:defRPr/>
            </a:pPr>
            <a:r>
              <a:rPr lang="zh-TW" altLang="en-US" sz="240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為維護資料</a:t>
            </a:r>
            <a:r>
              <a:rPr lang="zh-TW" altLang="en-US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穩定性，自</a:t>
            </a:r>
            <a:r>
              <a:rPr lang="en-US" altLang="zh-TW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109</a:t>
            </a:r>
            <a:r>
              <a:rPr lang="zh-TW" altLang="en-US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年上半年起「當期及歷史資料」申請之修正範圍，</a:t>
            </a:r>
            <a:r>
              <a:rPr lang="zh-TW" altLang="en-US" sz="24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不得超過三年</a:t>
            </a:r>
            <a:r>
              <a:rPr lang="zh-TW" altLang="en-US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；當學年度相關評鑑學校不在此限。</a:t>
            </a:r>
          </a:p>
          <a:p>
            <a:pPr marL="285730" indent="-285730">
              <a:buFont typeface="Wingdings" panose="05000000000000000000" pitchFamily="2" charset="2"/>
              <a:buChar char="u"/>
              <a:defRPr/>
            </a:pPr>
            <a:endParaRPr lang="en-US" altLang="zh-TW" sz="24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30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94274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群組 22"/>
          <p:cNvGrpSpPr>
            <a:grpSpLocks/>
          </p:cNvGrpSpPr>
          <p:nvPr/>
        </p:nvGrpSpPr>
        <p:grpSpPr bwMode="auto">
          <a:xfrm>
            <a:off x="4765341" y="253209"/>
            <a:ext cx="6539259" cy="911227"/>
            <a:chOff x="4691063" y="228600"/>
            <a:chExt cx="6539258" cy="911227"/>
          </a:xfrm>
        </p:grpSpPr>
        <p:grpSp>
          <p:nvGrpSpPr>
            <p:cNvPr id="24" name="群組 11"/>
            <p:cNvGrpSpPr>
              <a:grpSpLocks/>
            </p:cNvGrpSpPr>
            <p:nvPr/>
          </p:nvGrpSpPr>
          <p:grpSpPr bwMode="auto">
            <a:xfrm>
              <a:off x="4691063" y="228601"/>
              <a:ext cx="6539258" cy="911226"/>
              <a:chOff x="4917207" y="1782220"/>
              <a:chExt cx="5711392" cy="911294"/>
            </a:xfrm>
          </p:grpSpPr>
          <p:sp>
            <p:nvSpPr>
              <p:cNvPr id="40" name="圆角矩形 36"/>
              <p:cNvSpPr/>
              <p:nvPr/>
            </p:nvSpPr>
            <p:spPr>
              <a:xfrm>
                <a:off x="6226660" y="1782221"/>
                <a:ext cx="4401939" cy="91129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85000"/>
                </a:schemeClr>
              </a:solidFill>
              <a:ln w="38100">
                <a:noFill/>
              </a:ln>
              <a:effectLst>
                <a:outerShdw blurRad="203200" dist="88900" dir="8100000" sx="102000" sy="102000" algn="t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zh-TW" altLang="en-US" sz="4000" b="1" dirty="0">
                    <a:solidFill>
                      <a:prstClr val="white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+mn-ea"/>
                    <a:sym typeface="+mn-lt"/>
                  </a:rPr>
                  <a:t>作業期程</a:t>
                </a:r>
                <a:endParaRPr lang="en-US" altLang="zh-CN" sz="4000" b="1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endParaRPr>
              </a:p>
            </p:txBody>
          </p:sp>
          <p:sp>
            <p:nvSpPr>
              <p:cNvPr id="41" name="圆角矩形 40"/>
              <p:cNvSpPr/>
              <p:nvPr/>
            </p:nvSpPr>
            <p:spPr bwMode="auto">
              <a:xfrm>
                <a:off x="4917207" y="1782220"/>
                <a:ext cx="1010776" cy="911293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38100">
                <a:noFill/>
              </a:ln>
              <a:effectLst>
                <a:outerShdw blurRad="203200" dist="88900" dir="8100000" sx="102000" sy="102000" algn="t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zh-TW" altLang="en-US" sz="4000" b="1" dirty="0">
                    <a:solidFill>
                      <a:prstClr val="white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+mn-ea"/>
                    <a:sym typeface="+mn-lt"/>
                  </a:rPr>
                  <a:t>壹</a:t>
                </a:r>
                <a:endParaRPr lang="zh-CN" altLang="en-US" sz="4000" b="1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endParaRPr>
              </a:p>
            </p:txBody>
          </p:sp>
        </p:grpSp>
        <p:grpSp>
          <p:nvGrpSpPr>
            <p:cNvPr id="27" name="群組 14"/>
            <p:cNvGrpSpPr>
              <a:grpSpLocks/>
            </p:cNvGrpSpPr>
            <p:nvPr/>
          </p:nvGrpSpPr>
          <p:grpSpPr bwMode="auto">
            <a:xfrm>
              <a:off x="4691063" y="228600"/>
              <a:ext cx="6539258" cy="911226"/>
              <a:chOff x="4917207" y="-2531206"/>
              <a:chExt cx="5711391" cy="911255"/>
            </a:xfrm>
          </p:grpSpPr>
          <p:sp>
            <p:nvSpPr>
              <p:cNvPr id="34" name="圆角矩形 36"/>
              <p:cNvSpPr/>
              <p:nvPr/>
            </p:nvSpPr>
            <p:spPr>
              <a:xfrm>
                <a:off x="6226660" y="-2531206"/>
                <a:ext cx="4401938" cy="911254"/>
              </a:xfrm>
              <a:prstGeom prst="roundRect">
                <a:avLst>
                  <a:gd name="adj" fmla="val 50000"/>
                </a:avLst>
              </a:prstGeom>
              <a:solidFill>
                <a:srgbClr val="8CC94C"/>
              </a:solidFill>
              <a:ln w="38100">
                <a:noFill/>
              </a:ln>
              <a:effectLst>
                <a:outerShdw blurRad="203200" dist="88900" dir="8100000" sx="102000" sy="102000" algn="t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zh-TW" altLang="en-US" sz="4000" b="1" dirty="0">
                    <a:solidFill>
                      <a:prstClr val="white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+mn-ea"/>
                    <a:sym typeface="+mn-lt"/>
                  </a:rPr>
                  <a:t>重要事項宣導</a:t>
                </a:r>
                <a:endParaRPr lang="en-US" altLang="zh-CN" sz="4000" b="1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endParaRPr>
              </a:p>
            </p:txBody>
          </p:sp>
          <p:sp>
            <p:nvSpPr>
              <p:cNvPr id="35" name="圆角矩形 40"/>
              <p:cNvSpPr/>
              <p:nvPr/>
            </p:nvSpPr>
            <p:spPr bwMode="auto">
              <a:xfrm>
                <a:off x="4917207" y="-2531205"/>
                <a:ext cx="1010776" cy="911254"/>
              </a:xfrm>
              <a:prstGeom prst="roundRect">
                <a:avLst/>
              </a:prstGeom>
              <a:solidFill>
                <a:srgbClr val="339966"/>
              </a:solidFill>
              <a:ln w="38100">
                <a:noFill/>
              </a:ln>
              <a:effectLst>
                <a:outerShdw blurRad="203200" dist="88900" dir="8100000" sx="102000" sy="102000" algn="t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zh-TW" altLang="en-US" sz="4000" b="1" dirty="0">
                    <a:solidFill>
                      <a:prstClr val="white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+mn-ea"/>
                    <a:sym typeface="+mn-lt"/>
                  </a:rPr>
                  <a:t>肆</a:t>
                </a:r>
              </a:p>
            </p:txBody>
          </p:sp>
        </p:grpSp>
      </p:grp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4765341" y="1512907"/>
            <a:ext cx="6539259" cy="5144271"/>
          </a:xfrm>
          <a:prstGeom prst="rect">
            <a:avLst/>
          </a:prstGeom>
          <a:solidFill>
            <a:schemeClr val="bg1">
              <a:lumMod val="75000"/>
              <a:alpha val="41176"/>
            </a:schemeClr>
          </a:solidFill>
          <a:ln>
            <a:noFill/>
          </a:ln>
        </p:spPr>
        <p:txBody>
          <a:bodyPr lIns="96393" tIns="48196" rIns="96393" bIns="48196"/>
          <a:lstStyle/>
          <a:p>
            <a:pPr marL="342900" indent="-342900">
              <a:buFont typeface="Wingdings" panose="05000000000000000000" pitchFamily="2" charset="2"/>
              <a:buChar char="u"/>
              <a:defRPr/>
            </a:pPr>
            <a:r>
              <a:rPr lang="zh-TW" altLang="en-US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本次說明會之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問題提問單</a:t>
            </a:r>
            <a:r>
              <a:rPr lang="zh-TW" altLang="en-US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請自行撕取簡報最末頁（如右圖）填寫，若對於本次會議有任何建議事項，請詳細填妥資料，並於會議休息時間繳交至</a:t>
            </a:r>
            <a:r>
              <a:rPr lang="zh-TW" altLang="en-US" sz="24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問題提問回收處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（即簽到處）或場邊工作人員。</a:t>
            </a:r>
            <a:endParaRPr lang="en-US" altLang="zh-TW" sz="2400" dirty="0">
              <a:latin typeface="微軟正黑體" pitchFamily="34" charset="-120"/>
              <a:ea typeface="微軟正黑體" pitchFamily="34" charset="-120"/>
            </a:endParaRPr>
          </a:p>
          <a:p>
            <a:pPr marL="285730" indent="-285730">
              <a:buFont typeface="Wingdings" panose="05000000000000000000" pitchFamily="2" charset="2"/>
              <a:buChar char="u"/>
              <a:defRPr/>
            </a:pPr>
            <a:endParaRPr lang="en-US" altLang="zh-TW" sz="24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31</a:t>
            </a:fld>
            <a:endParaRPr lang="zh-TW" altLang="en-US"/>
          </a:p>
        </p:txBody>
      </p:sp>
      <p:pic>
        <p:nvPicPr>
          <p:cNvPr id="11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35" y="1057510"/>
            <a:ext cx="4524619" cy="5721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31725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32</a:t>
            </a:fld>
            <a:endParaRPr lang="zh-TW" altLang="en-US"/>
          </a:p>
        </p:txBody>
      </p:sp>
      <p:grpSp>
        <p:nvGrpSpPr>
          <p:cNvPr id="16" name="群組 15">
            <a:extLst>
              <a:ext uri="{FF2B5EF4-FFF2-40B4-BE49-F238E27FC236}">
                <a16:creationId xmlns:a16="http://schemas.microsoft.com/office/drawing/2014/main" id="{29ADFBF1-4911-4375-ABCE-B6F6673B8322}"/>
              </a:ext>
            </a:extLst>
          </p:cNvPr>
          <p:cNvGrpSpPr>
            <a:grpSpLocks/>
          </p:cNvGrpSpPr>
          <p:nvPr/>
        </p:nvGrpSpPr>
        <p:grpSpPr bwMode="auto">
          <a:xfrm>
            <a:off x="4755290" y="779462"/>
            <a:ext cx="6539259" cy="5273675"/>
            <a:chOff x="4691063" y="228601"/>
            <a:chExt cx="6539258" cy="5273675"/>
          </a:xfrm>
        </p:grpSpPr>
        <p:grpSp>
          <p:nvGrpSpPr>
            <p:cNvPr id="17" name="群組 11">
              <a:extLst>
                <a:ext uri="{FF2B5EF4-FFF2-40B4-BE49-F238E27FC236}">
                  <a16:creationId xmlns:a16="http://schemas.microsoft.com/office/drawing/2014/main" id="{C3F991A9-BA67-4B45-BEAD-D8D32EE0ABD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91063" y="228601"/>
              <a:ext cx="6539258" cy="911225"/>
              <a:chOff x="4917207" y="1782220"/>
              <a:chExt cx="5711392" cy="911293"/>
            </a:xfrm>
          </p:grpSpPr>
          <p:sp>
            <p:nvSpPr>
              <p:cNvPr id="42" name="圆角矩形 36">
                <a:extLst>
                  <a:ext uri="{FF2B5EF4-FFF2-40B4-BE49-F238E27FC236}">
                    <a16:creationId xmlns:a16="http://schemas.microsoft.com/office/drawing/2014/main" id="{9BD1C7BE-69DB-4944-A1EA-900CD1C4CBAC}"/>
                  </a:ext>
                </a:extLst>
              </p:cNvPr>
              <p:cNvSpPr/>
              <p:nvPr/>
            </p:nvSpPr>
            <p:spPr>
              <a:xfrm>
                <a:off x="6226660" y="1782220"/>
                <a:ext cx="4401939" cy="911293"/>
              </a:xfrm>
              <a:prstGeom prst="roundRect">
                <a:avLst>
                  <a:gd name="adj" fmla="val 50000"/>
                </a:avLst>
              </a:prstGeom>
              <a:solidFill>
                <a:schemeClr val="bg2"/>
              </a:solidFill>
              <a:ln w="38100">
                <a:noFill/>
              </a:ln>
              <a:effectLst>
                <a:outerShdw blurRad="203200" dist="88900" dir="8100000" sx="102000" sy="102000" algn="t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TW" altLang="en-US" sz="4000" b="1" dirty="0">
                    <a:solidFill>
                      <a:prstClr val="white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+mn-ea"/>
                    <a:sym typeface="+mn-lt"/>
                  </a:rPr>
                  <a:t>作業期程</a:t>
                </a:r>
                <a:endParaRPr lang="en-US" altLang="zh-CN" sz="4000" b="1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endParaRPr>
              </a:p>
            </p:txBody>
          </p:sp>
          <p:sp>
            <p:nvSpPr>
              <p:cNvPr id="43" name="圆角矩形 40">
                <a:extLst>
                  <a:ext uri="{FF2B5EF4-FFF2-40B4-BE49-F238E27FC236}">
                    <a16:creationId xmlns:a16="http://schemas.microsoft.com/office/drawing/2014/main" id="{BCC482BC-3C8B-4B0E-8C8D-62DA31C2067B}"/>
                  </a:ext>
                </a:extLst>
              </p:cNvPr>
              <p:cNvSpPr/>
              <p:nvPr/>
            </p:nvSpPr>
            <p:spPr bwMode="auto">
              <a:xfrm>
                <a:off x="4917207" y="1782220"/>
                <a:ext cx="1010776" cy="911293"/>
              </a:xfrm>
              <a:prstGeom prst="roundRect">
                <a:avLst/>
              </a:prstGeom>
              <a:solidFill>
                <a:schemeClr val="bg2"/>
              </a:solidFill>
              <a:ln w="38100">
                <a:noFill/>
              </a:ln>
              <a:effectLst>
                <a:outerShdw blurRad="203200" dist="88900" dir="8100000" sx="102000" sy="102000" algn="t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TW" altLang="en-US" sz="4000" b="1" dirty="0">
                    <a:solidFill>
                      <a:prstClr val="white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+mn-ea"/>
                    <a:sym typeface="+mn-lt"/>
                  </a:rPr>
                  <a:t>壹</a:t>
                </a:r>
                <a:endParaRPr lang="zh-CN" altLang="en-US" sz="4000" b="1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endParaRPr>
              </a:p>
            </p:txBody>
          </p:sp>
        </p:grpSp>
        <p:sp>
          <p:nvSpPr>
            <p:cNvPr id="18" name="圆角矩形 40">
              <a:extLst>
                <a:ext uri="{FF2B5EF4-FFF2-40B4-BE49-F238E27FC236}">
                  <a16:creationId xmlns:a16="http://schemas.microsoft.com/office/drawing/2014/main" id="{2F90A562-3B5F-4473-8BBC-9670FC0FDBDB}"/>
                </a:ext>
              </a:extLst>
            </p:cNvPr>
            <p:cNvSpPr/>
            <p:nvPr/>
          </p:nvSpPr>
          <p:spPr bwMode="auto">
            <a:xfrm>
              <a:off x="4691063" y="1319214"/>
              <a:ext cx="1157288" cy="911225"/>
            </a:xfrm>
            <a:prstGeom prst="roundRect">
              <a:avLst/>
            </a:prstGeom>
            <a:solidFill>
              <a:schemeClr val="bg2"/>
            </a:solidFill>
            <a:ln w="38100">
              <a:noFill/>
            </a:ln>
            <a:effectLst>
              <a:outerShdw blurRad="203200" dist="88900" dir="8100000" sx="102000" sy="102000" algn="tr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TW" altLang="en-US" sz="4000" b="1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rPr>
                <a:t>貳</a:t>
              </a:r>
              <a:endParaRPr lang="zh-CN" altLang="en-US" sz="4000" b="1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endParaRPr>
            </a:p>
          </p:txBody>
        </p:sp>
        <p:grpSp>
          <p:nvGrpSpPr>
            <p:cNvPr id="19" name="群組 13">
              <a:extLst>
                <a:ext uri="{FF2B5EF4-FFF2-40B4-BE49-F238E27FC236}">
                  <a16:creationId xmlns:a16="http://schemas.microsoft.com/office/drawing/2014/main" id="{A0D351F7-1A61-4496-BFA2-04021B98821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91063" y="1319214"/>
              <a:ext cx="6539257" cy="2001839"/>
              <a:chOff x="4917207" y="726454"/>
              <a:chExt cx="5711391" cy="2001988"/>
            </a:xfrm>
          </p:grpSpPr>
          <p:sp>
            <p:nvSpPr>
              <p:cNvPr id="34" name="圆角矩形 36">
                <a:extLst>
                  <a:ext uri="{FF2B5EF4-FFF2-40B4-BE49-F238E27FC236}">
                    <a16:creationId xmlns:a16="http://schemas.microsoft.com/office/drawing/2014/main" id="{90058C06-8706-4103-A57A-ED515683461E}"/>
                  </a:ext>
                </a:extLst>
              </p:cNvPr>
              <p:cNvSpPr/>
              <p:nvPr/>
            </p:nvSpPr>
            <p:spPr>
              <a:xfrm>
                <a:off x="6226659" y="726454"/>
                <a:ext cx="4401939" cy="911293"/>
              </a:xfrm>
              <a:prstGeom prst="roundRect">
                <a:avLst>
                  <a:gd name="adj" fmla="val 50000"/>
                </a:avLst>
              </a:prstGeom>
              <a:solidFill>
                <a:schemeClr val="bg2"/>
              </a:solidFill>
              <a:ln w="38100">
                <a:noFill/>
              </a:ln>
              <a:effectLst>
                <a:outerShdw blurRad="203200" dist="88900" dir="8100000" sx="102000" sy="102000" algn="t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TW" altLang="en-US" sz="4000" b="1" dirty="0">
                    <a:solidFill>
                      <a:prstClr val="white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+mn-ea"/>
                    <a:sym typeface="+mn-lt"/>
                  </a:rPr>
                  <a:t>表冊異動</a:t>
                </a:r>
                <a:endParaRPr lang="en-US" altLang="zh-CN" sz="4000" b="1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endParaRPr>
              </a:p>
            </p:txBody>
          </p:sp>
          <p:sp>
            <p:nvSpPr>
              <p:cNvPr id="35" name="圆角矩形 40">
                <a:extLst>
                  <a:ext uri="{FF2B5EF4-FFF2-40B4-BE49-F238E27FC236}">
                    <a16:creationId xmlns:a16="http://schemas.microsoft.com/office/drawing/2014/main" id="{21BBA0F2-D9CF-47D0-8A4D-679D033F93B4}"/>
                  </a:ext>
                </a:extLst>
              </p:cNvPr>
              <p:cNvSpPr/>
              <p:nvPr/>
            </p:nvSpPr>
            <p:spPr bwMode="auto">
              <a:xfrm>
                <a:off x="4917207" y="1817149"/>
                <a:ext cx="1010776" cy="911293"/>
              </a:xfrm>
              <a:prstGeom prst="roundRect">
                <a:avLst/>
              </a:prstGeom>
              <a:solidFill>
                <a:schemeClr val="bg2"/>
              </a:solidFill>
              <a:ln w="38100">
                <a:noFill/>
              </a:ln>
              <a:effectLst>
                <a:outerShdw blurRad="203200" dist="88900" dir="8100000" sx="102000" sy="102000" algn="t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TW" altLang="en-US" sz="4000" b="1" dirty="0">
                    <a:solidFill>
                      <a:prstClr val="white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+mn-ea"/>
                    <a:sym typeface="+mn-lt"/>
                  </a:rPr>
                  <a:t>參</a:t>
                </a:r>
                <a:endParaRPr lang="zh-CN" altLang="en-US" sz="4000" b="1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endParaRPr>
              </a:p>
            </p:txBody>
          </p:sp>
        </p:grpSp>
        <p:grpSp>
          <p:nvGrpSpPr>
            <p:cNvPr id="20" name="群組 14">
              <a:extLst>
                <a:ext uri="{FF2B5EF4-FFF2-40B4-BE49-F238E27FC236}">
                  <a16:creationId xmlns:a16="http://schemas.microsoft.com/office/drawing/2014/main" id="{FE4683CB-DB15-448F-9BDD-26C99BAB4E1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91063" y="3500436"/>
              <a:ext cx="6539257" cy="2001840"/>
              <a:chOff x="4917207" y="740734"/>
              <a:chExt cx="5711390" cy="2001904"/>
            </a:xfrm>
          </p:grpSpPr>
          <p:sp>
            <p:nvSpPr>
              <p:cNvPr id="32" name="圆角矩形 36">
                <a:extLst>
                  <a:ext uri="{FF2B5EF4-FFF2-40B4-BE49-F238E27FC236}">
                    <a16:creationId xmlns:a16="http://schemas.microsoft.com/office/drawing/2014/main" id="{9EEEB8D0-49EB-4F52-820A-B4CAD5629C0D}"/>
                  </a:ext>
                </a:extLst>
              </p:cNvPr>
              <p:cNvSpPr/>
              <p:nvPr/>
            </p:nvSpPr>
            <p:spPr>
              <a:xfrm>
                <a:off x="6226659" y="740734"/>
                <a:ext cx="4401938" cy="911254"/>
              </a:xfrm>
              <a:prstGeom prst="roundRect">
                <a:avLst>
                  <a:gd name="adj" fmla="val 50000"/>
                </a:avLst>
              </a:prstGeom>
              <a:solidFill>
                <a:schemeClr val="bg2"/>
              </a:solidFill>
              <a:ln w="38100">
                <a:noFill/>
              </a:ln>
              <a:effectLst>
                <a:outerShdw blurRad="203200" dist="88900" dir="8100000" sx="102000" sy="102000" algn="t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TW" altLang="en-US" sz="4000" b="1" dirty="0">
                    <a:solidFill>
                      <a:prstClr val="white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+mn-ea"/>
                    <a:sym typeface="+mn-lt"/>
                  </a:rPr>
                  <a:t>重要事項宣導</a:t>
                </a:r>
                <a:endParaRPr lang="en-US" altLang="zh-CN" sz="4000" b="1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endParaRPr>
              </a:p>
            </p:txBody>
          </p:sp>
          <p:sp>
            <p:nvSpPr>
              <p:cNvPr id="33" name="圆角矩形 40">
                <a:extLst>
                  <a:ext uri="{FF2B5EF4-FFF2-40B4-BE49-F238E27FC236}">
                    <a16:creationId xmlns:a16="http://schemas.microsoft.com/office/drawing/2014/main" id="{CAC1F846-3207-4171-B983-9E4DBDAA5B2B}"/>
                  </a:ext>
                </a:extLst>
              </p:cNvPr>
              <p:cNvSpPr/>
              <p:nvPr/>
            </p:nvSpPr>
            <p:spPr bwMode="auto">
              <a:xfrm>
                <a:off x="4917207" y="1831384"/>
                <a:ext cx="1010776" cy="911254"/>
              </a:xfrm>
              <a:prstGeom prst="roundRect">
                <a:avLst/>
              </a:prstGeom>
              <a:solidFill>
                <a:srgbClr val="339966"/>
              </a:solidFill>
              <a:ln w="38100">
                <a:noFill/>
              </a:ln>
              <a:effectLst>
                <a:outerShdw blurRad="203200" dist="88900" dir="8100000" sx="102000" sy="102000" algn="t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TW" altLang="en-US" sz="4000" b="1" dirty="0">
                    <a:solidFill>
                      <a:prstClr val="white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+mn-ea"/>
                    <a:sym typeface="+mn-lt"/>
                  </a:rPr>
                  <a:t>伍</a:t>
                </a:r>
                <a:endParaRPr lang="zh-CN" altLang="en-US" sz="4000" b="1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endParaRPr>
              </a:p>
            </p:txBody>
          </p:sp>
        </p:grpSp>
        <p:sp>
          <p:nvSpPr>
            <p:cNvPr id="21" name="圆角矩形 36">
              <a:extLst>
                <a:ext uri="{FF2B5EF4-FFF2-40B4-BE49-F238E27FC236}">
                  <a16:creationId xmlns:a16="http://schemas.microsoft.com/office/drawing/2014/main" id="{D82D5CB1-769E-4CA7-9638-BA4F4DE780EF}"/>
                </a:ext>
              </a:extLst>
            </p:cNvPr>
            <p:cNvSpPr/>
            <p:nvPr/>
          </p:nvSpPr>
          <p:spPr bwMode="auto">
            <a:xfrm>
              <a:off x="6190319" y="4591047"/>
              <a:ext cx="5040000" cy="911225"/>
            </a:xfrm>
            <a:prstGeom prst="roundRect">
              <a:avLst>
                <a:gd name="adj" fmla="val 50000"/>
              </a:avLst>
            </a:prstGeom>
            <a:solidFill>
              <a:srgbClr val="8CC94C"/>
            </a:solidFill>
            <a:ln w="38100">
              <a:noFill/>
            </a:ln>
            <a:effectLst>
              <a:outerShdw blurRad="203200" dist="88900" dir="8100000" sx="102000" sy="102000" algn="tr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TW" altLang="en-US" sz="4000" b="1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rPr>
                <a:t>聯絡資訊</a:t>
              </a:r>
              <a:endParaRPr lang="en-US" altLang="zh-CN" sz="4000" b="1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endParaRPr>
            </a:p>
          </p:txBody>
        </p:sp>
        <p:grpSp>
          <p:nvGrpSpPr>
            <p:cNvPr id="22" name="群組 15">
              <a:extLst>
                <a:ext uri="{FF2B5EF4-FFF2-40B4-BE49-F238E27FC236}">
                  <a16:creationId xmlns:a16="http://schemas.microsoft.com/office/drawing/2014/main" id="{692C0B7B-BD94-427D-BA14-762E70C647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91063" y="2409825"/>
              <a:ext cx="6539256" cy="2001839"/>
              <a:chOff x="4917207" y="732888"/>
              <a:chExt cx="5711390" cy="2001903"/>
            </a:xfrm>
          </p:grpSpPr>
          <p:sp>
            <p:nvSpPr>
              <p:cNvPr id="27" name="圆角矩形 36">
                <a:extLst>
                  <a:ext uri="{FF2B5EF4-FFF2-40B4-BE49-F238E27FC236}">
                    <a16:creationId xmlns:a16="http://schemas.microsoft.com/office/drawing/2014/main" id="{F402C2DE-874D-40A8-8B0E-FF3658E411F7}"/>
                  </a:ext>
                </a:extLst>
              </p:cNvPr>
              <p:cNvSpPr/>
              <p:nvPr/>
            </p:nvSpPr>
            <p:spPr>
              <a:xfrm>
                <a:off x="6226658" y="732888"/>
                <a:ext cx="4401939" cy="911254"/>
              </a:xfrm>
              <a:prstGeom prst="roundRect">
                <a:avLst>
                  <a:gd name="adj" fmla="val 50000"/>
                </a:avLst>
              </a:prstGeom>
              <a:solidFill>
                <a:schemeClr val="bg2"/>
              </a:solidFill>
              <a:ln w="38100">
                <a:noFill/>
              </a:ln>
              <a:effectLst>
                <a:outerShdw blurRad="203200" dist="88900" dir="8100000" sx="102000" sy="102000" algn="t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TW" altLang="en-US" sz="4000" b="1" dirty="0">
                    <a:solidFill>
                      <a:prstClr val="white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+mn-ea"/>
                    <a:sym typeface="+mn-lt"/>
                  </a:rPr>
                  <a:t>下期表冊異動預告</a:t>
                </a:r>
                <a:endParaRPr lang="en-US" altLang="zh-CN" sz="4000" b="1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endParaRPr>
              </a:p>
            </p:txBody>
          </p:sp>
          <p:sp>
            <p:nvSpPr>
              <p:cNvPr id="28" name="圆角矩形 40">
                <a:extLst>
                  <a:ext uri="{FF2B5EF4-FFF2-40B4-BE49-F238E27FC236}">
                    <a16:creationId xmlns:a16="http://schemas.microsoft.com/office/drawing/2014/main" id="{8EBA6DC6-98C5-4D05-BF47-97FFD3C5868D}"/>
                  </a:ext>
                </a:extLst>
              </p:cNvPr>
              <p:cNvSpPr/>
              <p:nvPr/>
            </p:nvSpPr>
            <p:spPr bwMode="auto">
              <a:xfrm>
                <a:off x="4917207" y="1823537"/>
                <a:ext cx="1010776" cy="911254"/>
              </a:xfrm>
              <a:prstGeom prst="roundRect">
                <a:avLst/>
              </a:prstGeom>
              <a:solidFill>
                <a:schemeClr val="bg2"/>
              </a:solidFill>
              <a:ln w="38100">
                <a:noFill/>
              </a:ln>
              <a:effectLst>
                <a:outerShdw blurRad="203200" dist="88900" dir="8100000" sx="102000" sy="102000" algn="t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TW" altLang="en-US" sz="4000" b="1" dirty="0">
                    <a:solidFill>
                      <a:prstClr val="white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+mn-ea"/>
                    <a:sym typeface="+mn-lt"/>
                  </a:rPr>
                  <a:t>肆</a:t>
                </a:r>
                <a:endParaRPr lang="zh-CN" altLang="en-US" sz="4000" b="1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576276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43984" y="1"/>
            <a:ext cx="9965136" cy="955674"/>
          </a:xfrm>
        </p:spPr>
        <p:txBody>
          <a:bodyPr>
            <a:normAutofit/>
          </a:bodyPr>
          <a:lstStyle/>
          <a:p>
            <a:r>
              <a:rPr lang="zh-TW" altLang="en-US" dirty="0"/>
              <a:t>聯絡資訊</a:t>
            </a:r>
            <a:r>
              <a:rPr lang="en-US" altLang="zh-TW" dirty="0"/>
              <a:t>-</a:t>
            </a:r>
            <a:r>
              <a:rPr lang="zh-TW" altLang="en-US" dirty="0"/>
              <a:t>電話號碼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quarter" idx="4294967295"/>
          </p:nvPr>
        </p:nvSpPr>
        <p:spPr>
          <a:xfrm>
            <a:off x="6" y="3"/>
            <a:ext cx="1566863" cy="955675"/>
          </a:xfrm>
        </p:spPr>
        <p:txBody>
          <a:bodyPr/>
          <a:lstStyle/>
          <a:p>
            <a:r>
              <a:rPr lang="en-US" altLang="zh-TW" dirty="0"/>
              <a:t>01</a:t>
            </a:r>
            <a:endParaRPr lang="zh-TW" altLang="en-US" dirty="0"/>
          </a:p>
        </p:txBody>
      </p:sp>
      <p:grpSp>
        <p:nvGrpSpPr>
          <p:cNvPr id="5" name="群組 31"/>
          <p:cNvGrpSpPr>
            <a:grpSpLocks/>
          </p:cNvGrpSpPr>
          <p:nvPr/>
        </p:nvGrpSpPr>
        <p:grpSpPr bwMode="auto">
          <a:xfrm>
            <a:off x="1774511" y="1280166"/>
            <a:ext cx="9625013" cy="4186237"/>
            <a:chOff x="1914258" y="1538735"/>
            <a:chExt cx="9626026" cy="4185265"/>
          </a:xfrm>
        </p:grpSpPr>
        <p:sp>
          <p:nvSpPr>
            <p:cNvPr id="6" name="矩形 1"/>
            <p:cNvSpPr>
              <a:spLocks noChangeArrowheads="1"/>
            </p:cNvSpPr>
            <p:nvPr/>
          </p:nvSpPr>
          <p:spPr bwMode="auto">
            <a:xfrm>
              <a:off x="2991212" y="1694495"/>
              <a:ext cx="7339013" cy="1291464"/>
            </a:xfrm>
            <a:prstGeom prst="rect">
              <a:avLst/>
            </a:pr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ea typeface="等线"/>
                <a:cs typeface="等线"/>
              </a:endParaRPr>
            </a:p>
          </p:txBody>
        </p:sp>
        <p:sp>
          <p:nvSpPr>
            <p:cNvPr id="7" name="제목 44"/>
            <p:cNvSpPr txBox="1">
              <a:spLocks/>
            </p:cNvSpPr>
            <p:nvPr/>
          </p:nvSpPr>
          <p:spPr bwMode="auto">
            <a:xfrm>
              <a:off x="2987521" y="1538735"/>
              <a:ext cx="8552763" cy="15807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latinLnBrk="1">
                <a:defRPr/>
              </a:pPr>
              <a:r>
                <a:rPr lang="en-US" altLang="zh-TW" sz="9600" b="1" kern="0" dirty="0">
                  <a:solidFill>
                    <a:schemeClr val="bg1">
                      <a:lumMod val="95000"/>
                    </a:schemeClr>
                  </a:solidFill>
                  <a:latin typeface="微軟正黑體" pitchFamily="34" charset="-120"/>
                  <a:ea typeface="微軟正黑體" pitchFamily="34" charset="-120"/>
                  <a:cs typeface="+mj-cs"/>
                </a:rPr>
                <a:t>05-5342601</a:t>
              </a:r>
              <a:endParaRPr lang="en-US" altLang="ko-KR" sz="9600" b="1" kern="0" dirty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  <a:cs typeface="+mj-cs"/>
              </a:endParaRPr>
            </a:p>
          </p:txBody>
        </p:sp>
        <p:sp>
          <p:nvSpPr>
            <p:cNvPr id="8" name="燕尾形 9"/>
            <p:cNvSpPr>
              <a:spLocks noChangeArrowheads="1"/>
            </p:cNvSpPr>
            <p:nvPr/>
          </p:nvSpPr>
          <p:spPr bwMode="auto">
            <a:xfrm>
              <a:off x="1914258" y="1694495"/>
              <a:ext cx="500558" cy="1291464"/>
            </a:xfrm>
            <a:prstGeom prst="chevron">
              <a:avLst>
                <a:gd name="adj" fmla="val 50000"/>
              </a:avLst>
            </a:prstGeom>
            <a:solidFill>
              <a:srgbClr val="8CC9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ea typeface="等线"/>
                <a:cs typeface="等线"/>
              </a:endParaRPr>
            </a:p>
          </p:txBody>
        </p:sp>
        <p:sp>
          <p:nvSpPr>
            <p:cNvPr id="9" name="燕尾形 9"/>
            <p:cNvSpPr>
              <a:spLocks noChangeArrowheads="1"/>
            </p:cNvSpPr>
            <p:nvPr/>
          </p:nvSpPr>
          <p:spPr bwMode="auto">
            <a:xfrm>
              <a:off x="2329437" y="1694495"/>
              <a:ext cx="500558" cy="1291464"/>
            </a:xfrm>
            <a:prstGeom prst="chevron">
              <a:avLst>
                <a:gd name="adj" fmla="val 50000"/>
              </a:avLst>
            </a:prstGeom>
            <a:solidFill>
              <a:srgbClr val="8CC9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ea typeface="等线"/>
                <a:cs typeface="等线"/>
              </a:endParaRPr>
            </a:p>
          </p:txBody>
        </p:sp>
        <p:sp>
          <p:nvSpPr>
            <p:cNvPr id="10" name="燕尾形 9"/>
            <p:cNvSpPr>
              <a:spLocks noChangeArrowheads="1"/>
            </p:cNvSpPr>
            <p:nvPr/>
          </p:nvSpPr>
          <p:spPr bwMode="auto">
            <a:xfrm rot="10800000">
              <a:off x="10491442" y="1694495"/>
              <a:ext cx="500558" cy="1291464"/>
            </a:xfrm>
            <a:prstGeom prst="chevron">
              <a:avLst>
                <a:gd name="adj" fmla="val 50000"/>
              </a:avLst>
            </a:pr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ea typeface="等线"/>
                <a:cs typeface="等线"/>
              </a:endParaRPr>
            </a:p>
          </p:txBody>
        </p:sp>
        <p:sp>
          <p:nvSpPr>
            <p:cNvPr id="11" name="燕尾形 9"/>
            <p:cNvSpPr>
              <a:spLocks noChangeArrowheads="1"/>
            </p:cNvSpPr>
            <p:nvPr/>
          </p:nvSpPr>
          <p:spPr bwMode="auto">
            <a:xfrm rot="10800000">
              <a:off x="10871465" y="1694495"/>
              <a:ext cx="500559" cy="1291464"/>
            </a:xfrm>
            <a:prstGeom prst="chevron">
              <a:avLst>
                <a:gd name="adj" fmla="val 50000"/>
              </a:avLst>
            </a:pr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ea typeface="等线"/>
                <a:cs typeface="等线"/>
              </a:endParaRPr>
            </a:p>
          </p:txBody>
        </p:sp>
        <p:grpSp>
          <p:nvGrpSpPr>
            <p:cNvPr id="12" name="组合 110"/>
            <p:cNvGrpSpPr>
              <a:grpSpLocks/>
            </p:cNvGrpSpPr>
            <p:nvPr/>
          </p:nvGrpSpPr>
          <p:grpSpPr bwMode="auto">
            <a:xfrm>
              <a:off x="2986834" y="3360611"/>
              <a:ext cx="1075030" cy="1075274"/>
              <a:chOff x="3832873" y="2297208"/>
              <a:chExt cx="1516550" cy="1516550"/>
            </a:xfrm>
          </p:grpSpPr>
          <p:grpSp>
            <p:nvGrpSpPr>
              <p:cNvPr id="24" name="组合 111"/>
              <p:cNvGrpSpPr/>
              <p:nvPr/>
            </p:nvGrpSpPr>
            <p:grpSpPr>
              <a:xfrm>
                <a:off x="3832873" y="2297208"/>
                <a:ext cx="1516550" cy="1516550"/>
                <a:chOff x="304800" y="673100"/>
                <a:chExt cx="4000500" cy="4000500"/>
              </a:xfrm>
              <a:effectLst>
                <a:outerShdw blurRad="444500" dist="254000" dir="8100000" algn="tr" rotWithShape="0">
                  <a:prstClr val="black">
                    <a:alpha val="50000"/>
                  </a:prstClr>
                </a:outerShdw>
              </a:effectLst>
            </p:grpSpPr>
            <p:sp>
              <p:nvSpPr>
                <p:cNvPr id="26" name="同心圆 113"/>
                <p:cNvSpPr/>
                <p:nvPr/>
              </p:nvSpPr>
              <p:spPr>
                <a:xfrm>
                  <a:off x="304800" y="673100"/>
                  <a:ext cx="4000500" cy="4000500"/>
                </a:xfrm>
                <a:prstGeom prst="donut">
                  <a:avLst>
                    <a:gd name="adj" fmla="val 4879"/>
                  </a:avLst>
                </a:prstGeom>
                <a:gradFill>
                  <a:gsLst>
                    <a:gs pos="0">
                      <a:sysClr val="window" lastClr="FFFFFF"/>
                    </a:gs>
                    <a:gs pos="55000">
                      <a:sysClr val="window" lastClr="FFFFFF">
                        <a:lumMod val="95000"/>
                      </a:sysClr>
                    </a:gs>
                    <a:gs pos="100000">
                      <a:sysClr val="window" lastClr="FFFFFF">
                        <a:lumMod val="65000"/>
                      </a:sysClr>
                    </a:gs>
                  </a:gsLst>
                  <a:lin ang="8100000" scaled="0"/>
                </a:gradFill>
                <a:ln w="25400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defTabSz="1285351">
                    <a:defRPr/>
                  </a:pPr>
                  <a:endParaRPr lang="zh-CN" altLang="en-US" sz="2531" kern="0">
                    <a:solidFill>
                      <a:sysClr val="windowText" lastClr="000000"/>
                    </a:solidFill>
                    <a:latin typeface="Calibri"/>
                    <a:ea typeface="宋体"/>
                  </a:endParaRPr>
                </a:p>
              </p:txBody>
            </p:sp>
            <p:sp>
              <p:nvSpPr>
                <p:cNvPr id="27" name="椭圆 114"/>
                <p:cNvSpPr/>
                <p:nvPr/>
              </p:nvSpPr>
              <p:spPr>
                <a:xfrm>
                  <a:off x="392113" y="760413"/>
                  <a:ext cx="3825874" cy="3825874"/>
                </a:xfrm>
                <a:prstGeom prst="ellipse">
                  <a:avLst/>
                </a:prstGeom>
                <a:gradFill>
                  <a:gsLst>
                    <a:gs pos="0">
                      <a:sysClr val="window" lastClr="FFFFFF"/>
                    </a:gs>
                    <a:gs pos="51000">
                      <a:sysClr val="window" lastClr="FFFFFF">
                        <a:lumMod val="95000"/>
                      </a:sysClr>
                    </a:gs>
                    <a:gs pos="100000">
                      <a:sysClr val="window" lastClr="FFFFFF">
                        <a:lumMod val="75000"/>
                      </a:sysClr>
                    </a:gs>
                  </a:gsLst>
                  <a:lin ang="18900000" scaled="0"/>
                </a:gradFill>
                <a:ln w="25400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defTabSz="1285351">
                    <a:defRPr/>
                  </a:pPr>
                  <a:endParaRPr lang="zh-CN" altLang="en-US" sz="2531" kern="0">
                    <a:solidFill>
                      <a:sysClr val="window" lastClr="FFFFFF"/>
                    </a:solidFill>
                    <a:latin typeface="Calibri"/>
                    <a:ea typeface="宋体"/>
                  </a:endParaRPr>
                </a:p>
              </p:txBody>
            </p:sp>
          </p:grpSp>
          <p:sp>
            <p:nvSpPr>
              <p:cNvPr id="25" name="椭圆 112"/>
              <p:cNvSpPr/>
              <p:nvPr/>
            </p:nvSpPr>
            <p:spPr>
              <a:xfrm>
                <a:off x="3983905" y="2467544"/>
                <a:ext cx="1184816" cy="1184147"/>
              </a:xfrm>
              <a:prstGeom prst="ellipse">
                <a:avLst/>
              </a:prstGeom>
              <a:solidFill>
                <a:srgbClr val="8CC94C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</p:grpSp>
        <p:sp>
          <p:nvSpPr>
            <p:cNvPr id="13" name="Rectangle 3"/>
            <p:cNvSpPr txBox="1">
              <a:spLocks noChangeArrowheads="1"/>
            </p:cNvSpPr>
            <p:nvPr/>
          </p:nvSpPr>
          <p:spPr bwMode="auto">
            <a:xfrm>
              <a:off x="3233610" y="3698820"/>
              <a:ext cx="619190" cy="4840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latinLnBrk="1">
                <a:lnSpc>
                  <a:spcPts val="2800"/>
                </a:lnSpc>
                <a:defRPr/>
              </a:pPr>
              <a:r>
                <a:rPr lang="zh-TW" altLang="en-US" sz="2800" b="1" kern="0" dirty="0">
                  <a:latin typeface="微軟正黑體" pitchFamily="34" charset="-120"/>
                  <a:ea typeface="微軟正黑體" pitchFamily="34" charset="-120"/>
                  <a:cs typeface="+mj-cs"/>
                </a:rPr>
                <a:t>表</a:t>
              </a:r>
              <a:endParaRPr lang="en-US" altLang="zh-TW" sz="2800" b="1" kern="0" dirty="0">
                <a:latin typeface="微軟正黑體" pitchFamily="34" charset="-120"/>
                <a:ea typeface="微軟正黑體" pitchFamily="34" charset="-120"/>
                <a:cs typeface="+mj-cs"/>
              </a:endParaRPr>
            </a:p>
            <a:p>
              <a:pPr latinLnBrk="1">
                <a:lnSpc>
                  <a:spcPts val="2800"/>
                </a:lnSpc>
                <a:defRPr/>
              </a:pPr>
              <a:r>
                <a:rPr lang="zh-TW" altLang="en-US" sz="2800" b="1" kern="0" dirty="0">
                  <a:latin typeface="微軟正黑體" pitchFamily="34" charset="-120"/>
                  <a:ea typeface="微軟正黑體" pitchFamily="34" charset="-120"/>
                  <a:cs typeface="+mj-cs"/>
                </a:rPr>
                <a:t>冊</a:t>
              </a:r>
              <a:endParaRPr lang="en-US" altLang="ko-KR" sz="2800" b="1" kern="0" dirty="0">
                <a:latin typeface="微軟正黑體" pitchFamily="34" charset="-120"/>
                <a:ea typeface="微軟正黑體" pitchFamily="34" charset="-120"/>
                <a:cs typeface="+mj-cs"/>
              </a:endParaRPr>
            </a:p>
          </p:txBody>
        </p:sp>
        <p:grpSp>
          <p:nvGrpSpPr>
            <p:cNvPr id="14" name="组合 110"/>
            <p:cNvGrpSpPr>
              <a:grpSpLocks/>
            </p:cNvGrpSpPr>
            <p:nvPr/>
          </p:nvGrpSpPr>
          <p:grpSpPr bwMode="auto">
            <a:xfrm>
              <a:off x="2963371" y="4648726"/>
              <a:ext cx="1075030" cy="1075274"/>
              <a:chOff x="3832873" y="2297208"/>
              <a:chExt cx="1516550" cy="1516550"/>
            </a:xfrm>
          </p:grpSpPr>
          <p:grpSp>
            <p:nvGrpSpPr>
              <p:cNvPr id="20" name="组合 111"/>
              <p:cNvGrpSpPr/>
              <p:nvPr/>
            </p:nvGrpSpPr>
            <p:grpSpPr>
              <a:xfrm>
                <a:off x="3832873" y="2297208"/>
                <a:ext cx="1516550" cy="1516550"/>
                <a:chOff x="304800" y="673100"/>
                <a:chExt cx="4000500" cy="4000500"/>
              </a:xfrm>
              <a:effectLst>
                <a:outerShdw blurRad="444500" dist="254000" dir="8100000" algn="tr" rotWithShape="0">
                  <a:prstClr val="black">
                    <a:alpha val="50000"/>
                  </a:prstClr>
                </a:outerShdw>
              </a:effectLst>
            </p:grpSpPr>
            <p:sp>
              <p:nvSpPr>
                <p:cNvPr id="22" name="同心圆 113"/>
                <p:cNvSpPr/>
                <p:nvPr/>
              </p:nvSpPr>
              <p:spPr>
                <a:xfrm>
                  <a:off x="304800" y="673100"/>
                  <a:ext cx="4000500" cy="4000500"/>
                </a:xfrm>
                <a:prstGeom prst="donut">
                  <a:avLst>
                    <a:gd name="adj" fmla="val 4879"/>
                  </a:avLst>
                </a:prstGeom>
                <a:gradFill>
                  <a:gsLst>
                    <a:gs pos="0">
                      <a:sysClr val="window" lastClr="FFFFFF"/>
                    </a:gs>
                    <a:gs pos="55000">
                      <a:sysClr val="window" lastClr="FFFFFF">
                        <a:lumMod val="95000"/>
                      </a:sysClr>
                    </a:gs>
                    <a:gs pos="100000">
                      <a:sysClr val="window" lastClr="FFFFFF">
                        <a:lumMod val="65000"/>
                      </a:sysClr>
                    </a:gs>
                  </a:gsLst>
                  <a:lin ang="8100000" scaled="0"/>
                </a:gradFill>
                <a:ln w="25400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defTabSz="1285351">
                    <a:defRPr/>
                  </a:pPr>
                  <a:endParaRPr lang="zh-CN" altLang="en-US" sz="2531" kern="0">
                    <a:solidFill>
                      <a:sysClr val="windowText" lastClr="000000"/>
                    </a:solidFill>
                    <a:latin typeface="Calibri"/>
                    <a:ea typeface="宋体"/>
                  </a:endParaRPr>
                </a:p>
              </p:txBody>
            </p:sp>
            <p:sp>
              <p:nvSpPr>
                <p:cNvPr id="23" name="椭圆 114"/>
                <p:cNvSpPr/>
                <p:nvPr/>
              </p:nvSpPr>
              <p:spPr>
                <a:xfrm>
                  <a:off x="392113" y="760413"/>
                  <a:ext cx="3825874" cy="3825874"/>
                </a:xfrm>
                <a:prstGeom prst="ellipse">
                  <a:avLst/>
                </a:prstGeom>
                <a:gradFill>
                  <a:gsLst>
                    <a:gs pos="0">
                      <a:sysClr val="window" lastClr="FFFFFF"/>
                    </a:gs>
                    <a:gs pos="51000">
                      <a:sysClr val="window" lastClr="FFFFFF">
                        <a:lumMod val="95000"/>
                      </a:sysClr>
                    </a:gs>
                    <a:gs pos="100000">
                      <a:sysClr val="window" lastClr="FFFFFF">
                        <a:lumMod val="75000"/>
                      </a:sysClr>
                    </a:gs>
                  </a:gsLst>
                  <a:lin ang="18900000" scaled="0"/>
                </a:gradFill>
                <a:ln w="25400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defTabSz="1285351">
                    <a:defRPr/>
                  </a:pPr>
                  <a:endParaRPr lang="zh-CN" altLang="en-US" sz="2531" kern="0">
                    <a:solidFill>
                      <a:sysClr val="window" lastClr="FFFFFF"/>
                    </a:solidFill>
                    <a:latin typeface="Calibri"/>
                    <a:ea typeface="宋体"/>
                  </a:endParaRPr>
                </a:p>
              </p:txBody>
            </p:sp>
          </p:grpSp>
          <p:sp>
            <p:nvSpPr>
              <p:cNvPr id="21" name="椭圆 112"/>
              <p:cNvSpPr/>
              <p:nvPr/>
            </p:nvSpPr>
            <p:spPr>
              <a:xfrm>
                <a:off x="3983407" y="2468441"/>
                <a:ext cx="1184818" cy="1184147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</p:grpSp>
        <p:sp>
          <p:nvSpPr>
            <p:cNvPr id="15" name="Rectangle 3"/>
            <p:cNvSpPr txBox="1">
              <a:spLocks noChangeArrowheads="1"/>
            </p:cNvSpPr>
            <p:nvPr/>
          </p:nvSpPr>
          <p:spPr bwMode="auto">
            <a:xfrm>
              <a:off x="3209794" y="4987571"/>
              <a:ext cx="619190" cy="482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latinLnBrk="1">
                <a:lnSpc>
                  <a:spcPts val="2800"/>
                </a:lnSpc>
                <a:defRPr/>
              </a:pPr>
              <a:r>
                <a:rPr lang="zh-TW" altLang="en-US" sz="2800" b="1" kern="0" dirty="0">
                  <a:latin typeface="微軟正黑體" pitchFamily="34" charset="-120"/>
                  <a:ea typeface="微軟正黑體" pitchFamily="34" charset="-120"/>
                  <a:cs typeface="+mj-cs"/>
                </a:rPr>
                <a:t>系統</a:t>
              </a:r>
              <a:endParaRPr lang="en-US" altLang="ko-KR" sz="2800" b="1" kern="0" dirty="0">
                <a:latin typeface="微軟正黑體" pitchFamily="34" charset="-120"/>
                <a:ea typeface="微軟正黑體" pitchFamily="34" charset="-120"/>
                <a:cs typeface="+mj-cs"/>
              </a:endParaRPr>
            </a:p>
          </p:txBody>
        </p:sp>
        <p:sp>
          <p:nvSpPr>
            <p:cNvPr id="16" name="圆角矩形 41"/>
            <p:cNvSpPr/>
            <p:nvPr/>
          </p:nvSpPr>
          <p:spPr>
            <a:xfrm>
              <a:off x="4202329" y="3384079"/>
              <a:ext cx="6127896" cy="1051806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8100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88900" dist="101600" dir="2700000" algn="tl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844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7" name="圆角矩形 41"/>
            <p:cNvSpPr/>
            <p:nvPr/>
          </p:nvSpPr>
          <p:spPr>
            <a:xfrm>
              <a:off x="4199611" y="4672194"/>
              <a:ext cx="6127896" cy="1051806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8100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88900" dist="101600" dir="2700000" algn="tl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844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8" name="矩形 16"/>
            <p:cNvSpPr>
              <a:spLocks noChangeArrowheads="1"/>
            </p:cNvSpPr>
            <p:nvPr/>
          </p:nvSpPr>
          <p:spPr bwMode="auto">
            <a:xfrm>
              <a:off x="4286250" y="3413759"/>
              <a:ext cx="3943748" cy="9256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9pPr>
            </a:lstStyle>
            <a:p>
              <a:pPr latinLnBrk="1">
                <a:lnSpc>
                  <a:spcPts val="6500"/>
                </a:lnSpc>
              </a:pPr>
              <a:r>
                <a:rPr lang="zh-TW" altLang="en-US" sz="3500" b="1">
                  <a:latin typeface="微軟正黑體" panose="020B0604030504040204" pitchFamily="34" charset="-120"/>
                  <a:ea typeface="微軟正黑體" panose="020B0604030504040204" pitchFamily="34" charset="-120"/>
                  <a:cs typeface="HY얕은샘물M"/>
                </a:rPr>
                <a:t>分機 </a:t>
              </a:r>
              <a:r>
                <a:rPr lang="en-US" altLang="zh-TW" sz="3500" b="1">
                  <a:latin typeface="微軟正黑體" panose="020B0604030504040204" pitchFamily="34" charset="-120"/>
                  <a:ea typeface="微軟正黑體" panose="020B0604030504040204" pitchFamily="34" charset="-120"/>
                  <a:cs typeface="HY얕은샘물M"/>
                </a:rPr>
                <a:t>5360</a:t>
              </a:r>
              <a:r>
                <a:rPr lang="zh-TW" altLang="en-US" sz="3500" b="1">
                  <a:latin typeface="微軟正黑體" panose="020B0604030504040204" pitchFamily="34" charset="-120"/>
                  <a:ea typeface="微軟正黑體" panose="020B0604030504040204" pitchFamily="34" charset="-120"/>
                  <a:cs typeface="HY얕은샘물M"/>
                </a:rPr>
                <a:t>、</a:t>
              </a:r>
              <a:r>
                <a:rPr lang="en-US" altLang="zh-TW" sz="3500" b="1">
                  <a:latin typeface="微軟正黑體" panose="020B0604030504040204" pitchFamily="34" charset="-120"/>
                  <a:ea typeface="微軟正黑體" panose="020B0604030504040204" pitchFamily="34" charset="-120"/>
                  <a:cs typeface="HY얕은샘물M"/>
                </a:rPr>
                <a:t>5362</a:t>
              </a:r>
              <a:endParaRPr lang="zh-TW" altLang="en-US" sz="3500" b="1">
                <a:latin typeface="微軟正黑體" panose="020B0604030504040204" pitchFamily="34" charset="-120"/>
                <a:ea typeface="微軟正黑體" panose="020B0604030504040204" pitchFamily="34" charset="-120"/>
                <a:cs typeface="HY얕은샘물M"/>
              </a:endParaRPr>
            </a:p>
          </p:txBody>
        </p:sp>
        <p:sp>
          <p:nvSpPr>
            <p:cNvPr id="19" name="矩形 16"/>
            <p:cNvSpPr>
              <a:spLocks noChangeArrowheads="1"/>
            </p:cNvSpPr>
            <p:nvPr/>
          </p:nvSpPr>
          <p:spPr bwMode="auto">
            <a:xfrm>
              <a:off x="4286249" y="4682214"/>
              <a:ext cx="4077113" cy="9256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9pPr>
            </a:lstStyle>
            <a:p>
              <a:pPr latinLnBrk="1">
                <a:lnSpc>
                  <a:spcPts val="6500"/>
                </a:lnSpc>
              </a:pPr>
              <a:r>
                <a:rPr lang="zh-TW" altLang="en-US" sz="3500" b="1">
                  <a:latin typeface="微軟正黑體" panose="020B0604030504040204" pitchFamily="34" charset="-120"/>
                  <a:ea typeface="微軟正黑體" panose="020B0604030504040204" pitchFamily="34" charset="-120"/>
                  <a:cs typeface="HY얕은샘물M"/>
                </a:rPr>
                <a:t>分機 </a:t>
              </a:r>
              <a:r>
                <a:rPr lang="en-US" altLang="zh-TW" sz="3500" b="1">
                  <a:latin typeface="微軟正黑體" panose="020B0604030504040204" pitchFamily="34" charset="-120"/>
                  <a:ea typeface="微軟正黑體" panose="020B0604030504040204" pitchFamily="34" charset="-120"/>
                  <a:cs typeface="HY얕은샘물M"/>
                </a:rPr>
                <a:t>5361</a:t>
              </a:r>
              <a:r>
                <a:rPr lang="zh-TW" altLang="en-US" sz="3500" b="1">
                  <a:latin typeface="微軟正黑體" panose="020B0604030504040204" pitchFamily="34" charset="-120"/>
                  <a:ea typeface="微軟正黑體" panose="020B0604030504040204" pitchFamily="34" charset="-120"/>
                  <a:cs typeface="HY얕은샘물M"/>
                </a:rPr>
                <a:t>、</a:t>
              </a:r>
              <a:r>
                <a:rPr lang="en-US" altLang="zh-TW" sz="3500" b="1">
                  <a:latin typeface="微軟正黑體" panose="020B0604030504040204" pitchFamily="34" charset="-120"/>
                  <a:ea typeface="微軟正黑體" panose="020B0604030504040204" pitchFamily="34" charset="-120"/>
                  <a:cs typeface="HY얕은샘물M"/>
                </a:rPr>
                <a:t>5363</a:t>
              </a:r>
              <a:endParaRPr lang="zh-TW" altLang="en-US" sz="3500" b="1">
                <a:latin typeface="微軟正黑體" panose="020B0604030504040204" pitchFamily="34" charset="-120"/>
                <a:ea typeface="微軟正黑體" panose="020B0604030504040204" pitchFamily="34" charset="-120"/>
                <a:cs typeface="HY얕은샘물M"/>
              </a:endParaRPr>
            </a:p>
          </p:txBody>
        </p:sp>
      </p:grpSp>
      <p:sp>
        <p:nvSpPr>
          <p:cNvPr id="28" name="矩形 16"/>
          <p:cNvSpPr>
            <a:spLocks noChangeArrowheads="1"/>
          </p:cNvSpPr>
          <p:nvPr/>
        </p:nvSpPr>
        <p:spPr bwMode="auto">
          <a:xfrm>
            <a:off x="4038127" y="5171603"/>
            <a:ext cx="6236436" cy="925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w Cen MT" pitchFamily="34" charset="0"/>
                <a:ea typeface="HY얕은샘물M"/>
                <a:cs typeface="HY얕은샘물M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w Cen MT" pitchFamily="34" charset="0"/>
                <a:ea typeface="HY얕은샘물M"/>
                <a:cs typeface="HY얕은샘물M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w Cen MT" pitchFamily="34" charset="0"/>
                <a:ea typeface="HY얕은샘물M"/>
                <a:cs typeface="HY얕은샘물M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w Cen MT" pitchFamily="34" charset="0"/>
                <a:ea typeface="HY얕은샘물M"/>
                <a:cs typeface="HY얕은샘물M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w Cen MT" pitchFamily="34" charset="0"/>
                <a:ea typeface="HY얕은샘물M"/>
                <a:cs typeface="HY얕은샘물M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w Cen MT" pitchFamily="34" charset="0"/>
                <a:ea typeface="HY얕은샘물M"/>
                <a:cs typeface="HY얕은샘물M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w Cen MT" pitchFamily="34" charset="0"/>
                <a:ea typeface="HY얕은샘물M"/>
                <a:cs typeface="HY얕은샘물M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w Cen MT" pitchFamily="34" charset="0"/>
                <a:ea typeface="HY얕은샘물M"/>
                <a:cs typeface="HY얕은샘물M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w Cen MT" pitchFamily="34" charset="0"/>
                <a:ea typeface="HY얕은샘물M"/>
                <a:cs typeface="HY얕은샘물M"/>
              </a:defRPr>
            </a:lvl9pPr>
          </a:lstStyle>
          <a:p>
            <a:pPr>
              <a:lnSpc>
                <a:spcPts val="6500"/>
              </a:lnSpc>
              <a:spcBef>
                <a:spcPct val="0"/>
              </a:spcBef>
              <a:buNone/>
              <a:defRPr/>
            </a:pPr>
            <a:r>
              <a:rPr kumimoji="0" lang="zh-TW" altLang="en-US" sz="2000" b="1" u="sng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煩請確實依分機功能來電洽詢，可節省等待時間</a:t>
            </a:r>
            <a:r>
              <a:rPr kumimoji="0" lang="en-US" altLang="zh-TW" sz="2000" b="1" u="sng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kumimoji="0" lang="zh-TW" altLang="en-US" sz="2000" b="1" u="sng" dirty="0">
              <a:solidFill>
                <a:schemeClr val="accent6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33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17334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43984" y="1"/>
            <a:ext cx="9965136" cy="955674"/>
          </a:xfrm>
        </p:spPr>
        <p:txBody>
          <a:bodyPr>
            <a:normAutofit/>
          </a:bodyPr>
          <a:lstStyle/>
          <a:p>
            <a:r>
              <a:rPr lang="zh-TW" altLang="en-US" dirty="0"/>
              <a:t>聯絡資訊</a:t>
            </a:r>
            <a:r>
              <a:rPr lang="en-US" altLang="zh-TW" dirty="0"/>
              <a:t>-</a:t>
            </a:r>
            <a:r>
              <a:rPr lang="zh-TW" altLang="en-US" dirty="0"/>
              <a:t>信箱功能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quarter" idx="4294967295"/>
          </p:nvPr>
        </p:nvSpPr>
        <p:spPr>
          <a:xfrm>
            <a:off x="6" y="3"/>
            <a:ext cx="1566863" cy="955675"/>
          </a:xfrm>
        </p:spPr>
        <p:txBody>
          <a:bodyPr/>
          <a:lstStyle/>
          <a:p>
            <a:r>
              <a:rPr lang="en-US" altLang="zh-TW" dirty="0"/>
              <a:t>02</a:t>
            </a:r>
            <a:endParaRPr lang="zh-TW" altLang="en-US" dirty="0"/>
          </a:p>
        </p:txBody>
      </p:sp>
      <p:sp>
        <p:nvSpPr>
          <p:cNvPr id="5" name="矩形 16"/>
          <p:cNvSpPr>
            <a:spLocks noChangeArrowheads="1"/>
          </p:cNvSpPr>
          <p:nvPr/>
        </p:nvSpPr>
        <p:spPr bwMode="auto">
          <a:xfrm>
            <a:off x="1952629" y="4470400"/>
            <a:ext cx="8728075" cy="925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w Cen MT" pitchFamily="34" charset="0"/>
                <a:ea typeface="HY얕은샘물M"/>
                <a:cs typeface="HY얕은샘물M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w Cen MT" pitchFamily="34" charset="0"/>
                <a:ea typeface="HY얕은샘물M"/>
                <a:cs typeface="HY얕은샘물M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w Cen MT" pitchFamily="34" charset="0"/>
                <a:ea typeface="HY얕은샘물M"/>
                <a:cs typeface="HY얕은샘물M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w Cen MT" pitchFamily="34" charset="0"/>
                <a:ea typeface="HY얕은샘물M"/>
                <a:cs typeface="HY얕은샘물M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w Cen MT" pitchFamily="34" charset="0"/>
                <a:ea typeface="HY얕은샘물M"/>
                <a:cs typeface="HY얕은샘물M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w Cen MT" pitchFamily="34" charset="0"/>
                <a:ea typeface="HY얕은샘물M"/>
                <a:cs typeface="HY얕은샘물M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w Cen MT" pitchFamily="34" charset="0"/>
                <a:ea typeface="HY얕은샘물M"/>
                <a:cs typeface="HY얕은샘물M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w Cen MT" pitchFamily="34" charset="0"/>
                <a:ea typeface="HY얕은샘물M"/>
                <a:cs typeface="HY얕은샘물M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w Cen MT" pitchFamily="34" charset="0"/>
                <a:ea typeface="HY얕은샘물M"/>
                <a:cs typeface="HY얕은샘물M"/>
              </a:defRPr>
            </a:lvl9pPr>
          </a:lstStyle>
          <a:p>
            <a:pPr>
              <a:lnSpc>
                <a:spcPts val="6500"/>
              </a:lnSpc>
              <a:spcBef>
                <a:spcPct val="0"/>
              </a:spcBef>
              <a:buNone/>
              <a:defRPr/>
            </a:pPr>
            <a:r>
              <a:rPr kumimoji="0" lang="zh-TW" altLang="en-US" sz="2400" b="1" u="sng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煩請確實依信箱功能分類</a:t>
            </a:r>
            <a:r>
              <a:rPr kumimoji="0" lang="en-US" altLang="zh-TW" sz="2400" b="1" u="sng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Mail</a:t>
            </a:r>
            <a:r>
              <a:rPr kumimoji="0" lang="zh-TW" altLang="en-US" sz="2400" b="1" u="sng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問題，可節省轉信時間</a:t>
            </a:r>
            <a:r>
              <a:rPr kumimoji="0" lang="en-US" altLang="zh-TW" sz="2400" b="1" u="sng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kumimoji="0" lang="zh-TW" altLang="en-US" sz="2400" b="1" u="sng" dirty="0">
              <a:solidFill>
                <a:schemeClr val="accent6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6" name="群組 5"/>
          <p:cNvGrpSpPr/>
          <p:nvPr/>
        </p:nvGrpSpPr>
        <p:grpSpPr>
          <a:xfrm>
            <a:off x="1828805" y="1490665"/>
            <a:ext cx="7610475" cy="2894013"/>
            <a:chOff x="1828800" y="1490663"/>
            <a:chExt cx="7610475" cy="2894012"/>
          </a:xfrm>
        </p:grpSpPr>
        <p:grpSp>
          <p:nvGrpSpPr>
            <p:cNvPr id="7" name="组合 110"/>
            <p:cNvGrpSpPr>
              <a:grpSpLocks/>
            </p:cNvGrpSpPr>
            <p:nvPr/>
          </p:nvGrpSpPr>
          <p:grpSpPr bwMode="auto">
            <a:xfrm>
              <a:off x="1828800" y="3125788"/>
              <a:ext cx="1260475" cy="1258887"/>
              <a:chOff x="3906054" y="2330748"/>
              <a:chExt cx="1516550" cy="1516550"/>
            </a:xfrm>
          </p:grpSpPr>
          <p:grpSp>
            <p:nvGrpSpPr>
              <p:cNvPr id="19" name="组合 111"/>
              <p:cNvGrpSpPr/>
              <p:nvPr/>
            </p:nvGrpSpPr>
            <p:grpSpPr>
              <a:xfrm>
                <a:off x="3906054" y="2330748"/>
                <a:ext cx="1516550" cy="1516550"/>
                <a:chOff x="304800" y="673100"/>
                <a:chExt cx="4000500" cy="4000500"/>
              </a:xfrm>
              <a:effectLst>
                <a:outerShdw blurRad="444500" dist="254000" dir="8100000" algn="tr" rotWithShape="0">
                  <a:prstClr val="black">
                    <a:alpha val="50000"/>
                  </a:prstClr>
                </a:outerShdw>
              </a:effectLst>
            </p:grpSpPr>
            <p:sp>
              <p:nvSpPr>
                <p:cNvPr id="21" name="同心圆 113"/>
                <p:cNvSpPr/>
                <p:nvPr/>
              </p:nvSpPr>
              <p:spPr>
                <a:xfrm>
                  <a:off x="304800" y="673100"/>
                  <a:ext cx="4000500" cy="4000500"/>
                </a:xfrm>
                <a:prstGeom prst="donut">
                  <a:avLst>
                    <a:gd name="adj" fmla="val 4879"/>
                  </a:avLst>
                </a:prstGeom>
                <a:gradFill>
                  <a:gsLst>
                    <a:gs pos="0">
                      <a:sysClr val="window" lastClr="FFFFFF"/>
                    </a:gs>
                    <a:gs pos="55000">
                      <a:sysClr val="window" lastClr="FFFFFF">
                        <a:lumMod val="95000"/>
                      </a:sysClr>
                    </a:gs>
                    <a:gs pos="100000">
                      <a:sysClr val="window" lastClr="FFFFFF">
                        <a:lumMod val="65000"/>
                      </a:sysClr>
                    </a:gs>
                  </a:gsLst>
                  <a:lin ang="8100000" scaled="0"/>
                </a:gradFill>
                <a:ln w="25400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defTabSz="1285351">
                    <a:defRPr/>
                  </a:pPr>
                  <a:endParaRPr lang="zh-CN" altLang="en-US" sz="2531" kern="0">
                    <a:solidFill>
                      <a:sysClr val="windowText" lastClr="000000"/>
                    </a:solidFill>
                    <a:latin typeface="Calibri"/>
                    <a:ea typeface="宋体"/>
                  </a:endParaRPr>
                </a:p>
              </p:txBody>
            </p:sp>
            <p:sp>
              <p:nvSpPr>
                <p:cNvPr id="22" name="椭圆 114"/>
                <p:cNvSpPr/>
                <p:nvPr/>
              </p:nvSpPr>
              <p:spPr>
                <a:xfrm>
                  <a:off x="392113" y="760413"/>
                  <a:ext cx="3825874" cy="3825874"/>
                </a:xfrm>
                <a:prstGeom prst="ellipse">
                  <a:avLst/>
                </a:prstGeom>
                <a:gradFill>
                  <a:gsLst>
                    <a:gs pos="0">
                      <a:sysClr val="window" lastClr="FFFFFF"/>
                    </a:gs>
                    <a:gs pos="51000">
                      <a:sysClr val="window" lastClr="FFFFFF">
                        <a:lumMod val="95000"/>
                      </a:sysClr>
                    </a:gs>
                    <a:gs pos="100000">
                      <a:sysClr val="window" lastClr="FFFFFF">
                        <a:lumMod val="75000"/>
                      </a:sysClr>
                    </a:gs>
                  </a:gsLst>
                  <a:lin ang="18900000" scaled="0"/>
                </a:gradFill>
                <a:ln w="25400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defTabSz="1285351">
                    <a:defRPr/>
                  </a:pPr>
                  <a:endParaRPr lang="zh-CN" altLang="en-US" sz="2531" kern="0">
                    <a:solidFill>
                      <a:sysClr val="window" lastClr="FFFFFF"/>
                    </a:solidFill>
                    <a:latin typeface="Calibri"/>
                    <a:ea typeface="宋体"/>
                  </a:endParaRPr>
                </a:p>
              </p:txBody>
            </p:sp>
          </p:grpSp>
          <p:sp>
            <p:nvSpPr>
              <p:cNvPr id="20" name="椭圆 112"/>
              <p:cNvSpPr/>
              <p:nvPr/>
            </p:nvSpPr>
            <p:spPr>
              <a:xfrm>
                <a:off x="4056946" y="2500953"/>
                <a:ext cx="1184208" cy="118379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</p:grpSp>
        <p:sp>
          <p:nvSpPr>
            <p:cNvPr id="8" name="Rectangle 3"/>
            <p:cNvSpPr txBox="1">
              <a:spLocks noChangeArrowheads="1"/>
            </p:cNvSpPr>
            <p:nvPr/>
          </p:nvSpPr>
          <p:spPr bwMode="auto">
            <a:xfrm>
              <a:off x="2160588" y="3587750"/>
              <a:ext cx="619125" cy="48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latinLnBrk="1">
                <a:lnSpc>
                  <a:spcPts val="2800"/>
                </a:lnSpc>
                <a:defRPr/>
              </a:pPr>
              <a:r>
                <a:rPr lang="zh-TW" altLang="en-US" sz="3200" b="1" kern="0" dirty="0">
                  <a:latin typeface="微軟正黑體" pitchFamily="34" charset="-120"/>
                  <a:ea typeface="微軟正黑體" pitchFamily="34" charset="-120"/>
                  <a:cs typeface="+mj-cs"/>
                </a:rPr>
                <a:t>系統</a:t>
              </a:r>
              <a:endParaRPr lang="en-US" altLang="ko-KR" sz="3200" b="1" kern="0" dirty="0">
                <a:latin typeface="微軟正黑體" pitchFamily="34" charset="-120"/>
                <a:ea typeface="微軟正黑體" pitchFamily="34" charset="-120"/>
                <a:cs typeface="+mj-cs"/>
              </a:endParaRPr>
            </a:p>
          </p:txBody>
        </p:sp>
        <p:sp>
          <p:nvSpPr>
            <p:cNvPr id="9" name="圆角矩形 41"/>
            <p:cNvSpPr/>
            <p:nvPr/>
          </p:nvSpPr>
          <p:spPr>
            <a:xfrm>
              <a:off x="3295354" y="3266483"/>
              <a:ext cx="6127896" cy="1051806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8100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88900" dist="101600" dir="2700000" algn="tl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844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grpSp>
          <p:nvGrpSpPr>
            <p:cNvPr id="10" name="组合 110"/>
            <p:cNvGrpSpPr>
              <a:grpSpLocks/>
            </p:cNvGrpSpPr>
            <p:nvPr/>
          </p:nvGrpSpPr>
          <p:grpSpPr bwMode="auto">
            <a:xfrm>
              <a:off x="1828800" y="1490663"/>
              <a:ext cx="1260475" cy="1260475"/>
              <a:chOff x="3832873" y="2297208"/>
              <a:chExt cx="1516550" cy="1516550"/>
            </a:xfrm>
          </p:grpSpPr>
          <p:grpSp>
            <p:nvGrpSpPr>
              <p:cNvPr id="15" name="组合 111"/>
              <p:cNvGrpSpPr/>
              <p:nvPr/>
            </p:nvGrpSpPr>
            <p:grpSpPr>
              <a:xfrm>
                <a:off x="3832873" y="2297208"/>
                <a:ext cx="1516550" cy="1516550"/>
                <a:chOff x="304800" y="673100"/>
                <a:chExt cx="4000500" cy="4000500"/>
              </a:xfrm>
              <a:effectLst>
                <a:outerShdw blurRad="444500" dist="254000" dir="8100000" algn="tr" rotWithShape="0">
                  <a:prstClr val="black">
                    <a:alpha val="50000"/>
                  </a:prstClr>
                </a:outerShdw>
              </a:effectLst>
            </p:grpSpPr>
            <p:sp>
              <p:nvSpPr>
                <p:cNvPr id="17" name="同心圆 113"/>
                <p:cNvSpPr/>
                <p:nvPr/>
              </p:nvSpPr>
              <p:spPr>
                <a:xfrm>
                  <a:off x="304800" y="673100"/>
                  <a:ext cx="4000500" cy="4000500"/>
                </a:xfrm>
                <a:prstGeom prst="donut">
                  <a:avLst>
                    <a:gd name="adj" fmla="val 4879"/>
                  </a:avLst>
                </a:prstGeom>
                <a:gradFill>
                  <a:gsLst>
                    <a:gs pos="0">
                      <a:sysClr val="window" lastClr="FFFFFF"/>
                    </a:gs>
                    <a:gs pos="55000">
                      <a:sysClr val="window" lastClr="FFFFFF">
                        <a:lumMod val="95000"/>
                      </a:sysClr>
                    </a:gs>
                    <a:gs pos="100000">
                      <a:sysClr val="window" lastClr="FFFFFF">
                        <a:lumMod val="65000"/>
                      </a:sysClr>
                    </a:gs>
                  </a:gsLst>
                  <a:lin ang="8100000" scaled="0"/>
                </a:gradFill>
                <a:ln w="25400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defTabSz="1285351">
                    <a:defRPr/>
                  </a:pPr>
                  <a:endParaRPr lang="zh-CN" altLang="en-US" sz="2531" kern="0">
                    <a:solidFill>
                      <a:sysClr val="windowText" lastClr="000000"/>
                    </a:solidFill>
                    <a:latin typeface="Calibri"/>
                    <a:ea typeface="宋体"/>
                  </a:endParaRPr>
                </a:p>
              </p:txBody>
            </p:sp>
            <p:sp>
              <p:nvSpPr>
                <p:cNvPr id="18" name="椭圆 114"/>
                <p:cNvSpPr/>
                <p:nvPr/>
              </p:nvSpPr>
              <p:spPr>
                <a:xfrm>
                  <a:off x="392113" y="760413"/>
                  <a:ext cx="3825874" cy="3825874"/>
                </a:xfrm>
                <a:prstGeom prst="ellipse">
                  <a:avLst/>
                </a:prstGeom>
                <a:gradFill>
                  <a:gsLst>
                    <a:gs pos="0">
                      <a:sysClr val="window" lastClr="FFFFFF"/>
                    </a:gs>
                    <a:gs pos="51000">
                      <a:sysClr val="window" lastClr="FFFFFF">
                        <a:lumMod val="95000"/>
                      </a:sysClr>
                    </a:gs>
                    <a:gs pos="100000">
                      <a:sysClr val="window" lastClr="FFFFFF">
                        <a:lumMod val="75000"/>
                      </a:sysClr>
                    </a:gs>
                  </a:gsLst>
                  <a:lin ang="18900000" scaled="0"/>
                </a:gradFill>
                <a:ln w="25400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defTabSz="1285351">
                    <a:defRPr/>
                  </a:pPr>
                  <a:endParaRPr lang="zh-CN" altLang="en-US" sz="2531" kern="0">
                    <a:solidFill>
                      <a:sysClr val="window" lastClr="FFFFFF"/>
                    </a:solidFill>
                    <a:latin typeface="Calibri"/>
                    <a:ea typeface="宋体"/>
                  </a:endParaRPr>
                </a:p>
              </p:txBody>
            </p:sp>
          </p:grpSp>
          <p:sp>
            <p:nvSpPr>
              <p:cNvPr id="16" name="椭圆 112"/>
              <p:cNvSpPr/>
              <p:nvPr/>
            </p:nvSpPr>
            <p:spPr>
              <a:xfrm>
                <a:off x="3983765" y="2467199"/>
                <a:ext cx="1184208" cy="1186118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</p:grpSp>
        <p:sp>
          <p:nvSpPr>
            <p:cNvPr id="11" name="Rectangle 3"/>
            <p:cNvSpPr txBox="1">
              <a:spLocks noChangeArrowheads="1"/>
            </p:cNvSpPr>
            <p:nvPr/>
          </p:nvSpPr>
          <p:spPr bwMode="auto">
            <a:xfrm>
              <a:off x="2178050" y="1695450"/>
              <a:ext cx="889000" cy="1019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latinLnBrk="1">
                <a:lnSpc>
                  <a:spcPts val="2800"/>
                </a:lnSpc>
                <a:defRPr/>
              </a:pPr>
              <a:r>
                <a:rPr lang="zh-TW" altLang="en-US" sz="3200" b="1" kern="0" dirty="0">
                  <a:latin typeface="微軟正黑體" pitchFamily="34" charset="-120"/>
                  <a:ea typeface="微軟正黑體" pitchFamily="34" charset="-120"/>
                  <a:cs typeface="+mj-cs"/>
                </a:rPr>
                <a:t>表</a:t>
              </a:r>
              <a:endParaRPr lang="en-US" altLang="zh-TW" sz="3200" b="1" kern="0" dirty="0">
                <a:latin typeface="微軟正黑體" pitchFamily="34" charset="-120"/>
                <a:ea typeface="微軟正黑體" pitchFamily="34" charset="-120"/>
                <a:cs typeface="+mj-cs"/>
              </a:endParaRPr>
            </a:p>
            <a:p>
              <a:pPr latinLnBrk="1">
                <a:lnSpc>
                  <a:spcPts val="2800"/>
                </a:lnSpc>
                <a:defRPr/>
              </a:pPr>
              <a:r>
                <a:rPr lang="zh-TW" altLang="en-US" sz="3200" b="1" kern="0" dirty="0">
                  <a:latin typeface="微軟正黑體" pitchFamily="34" charset="-120"/>
                  <a:ea typeface="微軟正黑體" pitchFamily="34" charset="-120"/>
                  <a:cs typeface="+mj-cs"/>
                </a:rPr>
                <a:t>冊</a:t>
              </a:r>
              <a:endParaRPr lang="en-US" altLang="ko-KR" sz="3200" b="1" kern="0" dirty="0">
                <a:latin typeface="微軟正黑體" pitchFamily="34" charset="-120"/>
                <a:ea typeface="微軟正黑體" pitchFamily="34" charset="-120"/>
                <a:cs typeface="+mj-cs"/>
              </a:endParaRPr>
            </a:p>
          </p:txBody>
        </p:sp>
        <p:sp>
          <p:nvSpPr>
            <p:cNvPr id="12" name="圆角矩形 41"/>
            <p:cNvSpPr/>
            <p:nvPr/>
          </p:nvSpPr>
          <p:spPr>
            <a:xfrm>
              <a:off x="3311260" y="1628430"/>
              <a:ext cx="6127896" cy="1051806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8100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88900" dist="101600" dir="2700000" algn="tl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844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3" name="矩形 16"/>
            <p:cNvSpPr>
              <a:spLocks noChangeArrowheads="1"/>
            </p:cNvSpPr>
            <p:nvPr/>
          </p:nvSpPr>
          <p:spPr bwMode="auto">
            <a:xfrm>
              <a:off x="3395663" y="1657350"/>
              <a:ext cx="6043612" cy="9258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latinLnBrk="1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w Cen MT" pitchFamily="34" charset="0"/>
                  <a:ea typeface="HY얕은샘물M"/>
                  <a:cs typeface="HY얕은샘물M"/>
                </a:defRPr>
              </a:lvl1pPr>
              <a:lvl2pPr marL="742950" indent="-285750" latinLnBrk="1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w Cen MT" pitchFamily="34" charset="0"/>
                  <a:ea typeface="HY얕은샘물M"/>
                  <a:cs typeface="HY얕은샘물M"/>
                </a:defRPr>
              </a:lvl2pPr>
              <a:lvl3pPr marL="1143000" indent="-228600" latinLnBrk="1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w Cen MT" pitchFamily="34" charset="0"/>
                  <a:ea typeface="HY얕은샘물M"/>
                  <a:cs typeface="HY얕은샘물M"/>
                </a:defRPr>
              </a:lvl3pPr>
              <a:lvl4pPr marL="1600200" indent="-228600" latinLnBrk="1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w Cen MT" pitchFamily="34" charset="0"/>
                  <a:ea typeface="HY얕은샘물M"/>
                  <a:cs typeface="HY얕은샘물M"/>
                </a:defRPr>
              </a:lvl4pPr>
              <a:lvl5pPr marL="2057400" indent="-228600" latinLnBrk="1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w Cen MT" pitchFamily="34" charset="0"/>
                  <a:ea typeface="HY얕은샘물M"/>
                  <a:cs typeface="HY얕은샘물M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w Cen MT" pitchFamily="34" charset="0"/>
                  <a:ea typeface="HY얕은샘물M"/>
                  <a:cs typeface="HY얕은샘물M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w Cen MT" pitchFamily="34" charset="0"/>
                  <a:ea typeface="HY얕은샘물M"/>
                  <a:cs typeface="HY얕은샘물M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w Cen MT" pitchFamily="34" charset="0"/>
                  <a:ea typeface="HY얕은샘물M"/>
                  <a:cs typeface="HY얕은샘물M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w Cen MT" pitchFamily="34" charset="0"/>
                  <a:ea typeface="HY얕은샘물M"/>
                  <a:cs typeface="HY얕은샘물M"/>
                </a:defRPr>
              </a:lvl9pPr>
            </a:lstStyle>
            <a:p>
              <a:pPr>
                <a:lnSpc>
                  <a:spcPts val="6500"/>
                </a:lnSpc>
                <a:buNone/>
                <a:defRPr/>
              </a:pPr>
              <a:r>
                <a:rPr kumimoji="0" lang="en-US" altLang="zh-TW" sz="3600" b="1" dirty="0">
                  <a:solidFill>
                    <a:schemeClr val="bg2">
                      <a:lumMod val="1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tvedb@yuntech.edu.tw</a:t>
              </a:r>
            </a:p>
          </p:txBody>
        </p:sp>
        <p:sp>
          <p:nvSpPr>
            <p:cNvPr id="14" name="矩形 16"/>
            <p:cNvSpPr>
              <a:spLocks noChangeArrowheads="1"/>
            </p:cNvSpPr>
            <p:nvPr/>
          </p:nvSpPr>
          <p:spPr bwMode="auto">
            <a:xfrm>
              <a:off x="3379788" y="3278188"/>
              <a:ext cx="6043612" cy="9258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latinLnBrk="1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w Cen MT" pitchFamily="34" charset="0"/>
                  <a:ea typeface="HY얕은샘물M"/>
                  <a:cs typeface="HY얕은샘물M"/>
                </a:defRPr>
              </a:lvl1pPr>
              <a:lvl2pPr marL="742950" indent="-285750" latinLnBrk="1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w Cen MT" pitchFamily="34" charset="0"/>
                  <a:ea typeface="HY얕은샘물M"/>
                  <a:cs typeface="HY얕은샘물M"/>
                </a:defRPr>
              </a:lvl2pPr>
              <a:lvl3pPr marL="1143000" indent="-228600" latinLnBrk="1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w Cen MT" pitchFamily="34" charset="0"/>
                  <a:ea typeface="HY얕은샘물M"/>
                  <a:cs typeface="HY얕은샘물M"/>
                </a:defRPr>
              </a:lvl3pPr>
              <a:lvl4pPr marL="1600200" indent="-228600" latinLnBrk="1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w Cen MT" pitchFamily="34" charset="0"/>
                  <a:ea typeface="HY얕은샘물M"/>
                  <a:cs typeface="HY얕은샘물M"/>
                </a:defRPr>
              </a:lvl4pPr>
              <a:lvl5pPr marL="2057400" indent="-228600" latinLnBrk="1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w Cen MT" pitchFamily="34" charset="0"/>
                  <a:ea typeface="HY얕은샘물M"/>
                  <a:cs typeface="HY얕은샘물M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w Cen MT" pitchFamily="34" charset="0"/>
                  <a:ea typeface="HY얕은샘물M"/>
                  <a:cs typeface="HY얕은샘물M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w Cen MT" pitchFamily="34" charset="0"/>
                  <a:ea typeface="HY얕은샘물M"/>
                  <a:cs typeface="HY얕은샘물M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w Cen MT" pitchFamily="34" charset="0"/>
                  <a:ea typeface="HY얕은샘물M"/>
                  <a:cs typeface="HY얕은샘물M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w Cen MT" pitchFamily="34" charset="0"/>
                  <a:ea typeface="HY얕은샘물M"/>
                  <a:cs typeface="HY얕은샘물M"/>
                </a:defRPr>
              </a:lvl9pPr>
            </a:lstStyle>
            <a:p>
              <a:pPr>
                <a:lnSpc>
                  <a:spcPts val="6500"/>
                </a:lnSpc>
                <a:buNone/>
                <a:defRPr/>
              </a:pPr>
              <a:r>
                <a:rPr kumimoji="0" lang="en-US" altLang="zh-TW" sz="3600" b="1" dirty="0">
                  <a:solidFill>
                    <a:schemeClr val="bg2">
                      <a:lumMod val="1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tvedb3@yuntech.edu.tw</a:t>
              </a:r>
            </a:p>
          </p:txBody>
        </p:sp>
      </p:grp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34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58731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43984" y="1"/>
            <a:ext cx="9965136" cy="955674"/>
          </a:xfrm>
        </p:spPr>
        <p:txBody>
          <a:bodyPr>
            <a:normAutofit/>
          </a:bodyPr>
          <a:lstStyle/>
          <a:p>
            <a:r>
              <a:rPr lang="zh-TW" altLang="en-US" dirty="0"/>
              <a:t>表冊資訊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quarter" idx="4294967295"/>
          </p:nvPr>
        </p:nvSpPr>
        <p:spPr>
          <a:xfrm>
            <a:off x="6" y="3"/>
            <a:ext cx="1566863" cy="955675"/>
          </a:xfrm>
        </p:spPr>
        <p:txBody>
          <a:bodyPr/>
          <a:lstStyle/>
          <a:p>
            <a:r>
              <a:rPr lang="en-US" altLang="zh-TW" dirty="0"/>
              <a:t>03</a:t>
            </a:r>
            <a:endParaRPr lang="zh-TW" altLang="en-US" dirty="0"/>
          </a:p>
        </p:txBody>
      </p:sp>
      <p:grpSp>
        <p:nvGrpSpPr>
          <p:cNvPr id="4" name="群組 3"/>
          <p:cNvGrpSpPr/>
          <p:nvPr/>
        </p:nvGrpSpPr>
        <p:grpSpPr>
          <a:xfrm>
            <a:off x="1566868" y="1260970"/>
            <a:ext cx="9774237" cy="5460795"/>
            <a:chOff x="1566863" y="1260969"/>
            <a:chExt cx="9774237" cy="5460793"/>
          </a:xfrm>
        </p:grpSpPr>
        <p:sp>
          <p:nvSpPr>
            <p:cNvPr id="5" name="Rectangle 1"/>
            <p:cNvSpPr>
              <a:spLocks noChangeArrowheads="1"/>
            </p:cNvSpPr>
            <p:nvPr/>
          </p:nvSpPr>
          <p:spPr bwMode="auto">
            <a:xfrm>
              <a:off x="3557588" y="3674775"/>
              <a:ext cx="7766050" cy="30469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9pPr>
            </a:lstStyle>
            <a:p>
              <a:pPr latinLnBrk="1"/>
              <a:r>
                <a:rPr lang="en-US" altLang="zh-TW" sz="3200" b="1" u="sng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3</a:t>
              </a:r>
              <a:r>
                <a:rPr lang="zh-TW" altLang="en-US" sz="3200" b="1" u="sng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月</a:t>
              </a:r>
              <a:r>
                <a:rPr lang="en-US" altLang="zh-TW" sz="3200" b="1" u="sng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5</a:t>
              </a:r>
              <a:r>
                <a:rPr lang="zh-TW" altLang="en-US" sz="3200" b="1" u="sng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日</a:t>
              </a:r>
              <a:r>
                <a:rPr lang="zh-TW" altLang="en-US" sz="3200" b="1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可至本小組系統網站下載：                                                                                     </a:t>
              </a:r>
            </a:p>
            <a:p>
              <a:pPr latinLnBrk="1"/>
              <a:r>
                <a:rPr lang="zh-TW" altLang="en-US" sz="3200" b="1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    </a:t>
              </a:r>
              <a:r>
                <a:rPr lang="en-US" altLang="zh-TW" sz="3200" b="1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1.</a:t>
              </a:r>
              <a:r>
                <a:rPr lang="zh-TW" altLang="en-US" sz="3200" b="1" u="sng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說明會問答集</a:t>
              </a:r>
            </a:p>
            <a:p>
              <a:pPr latinLnBrk="1"/>
              <a:r>
                <a:rPr lang="zh-TW" altLang="en-US" sz="3200" b="1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    </a:t>
              </a:r>
              <a:r>
                <a:rPr lang="en-US" altLang="zh-TW" sz="3200" b="1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2.</a:t>
              </a:r>
              <a:r>
                <a:rPr lang="zh-TW" altLang="en-US" sz="3200" b="1" u="sng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填表表冊勘誤版</a:t>
              </a:r>
            </a:p>
            <a:p>
              <a:pPr latinLnBrk="1"/>
              <a:r>
                <a:rPr lang="zh-TW" altLang="en-US" sz="3200" b="1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    </a:t>
              </a:r>
              <a:r>
                <a:rPr lang="en-US" altLang="zh-TW" sz="3200" b="1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3.</a:t>
              </a:r>
              <a:r>
                <a:rPr lang="zh-TW" altLang="en-US" sz="3200" b="1" u="sng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說明會簡報勘誤版</a:t>
              </a:r>
            </a:p>
            <a:p>
              <a:pPr eaLnBrk="1" latinLnBrk="1" hangingPunct="1"/>
              <a:r>
                <a:rPr lang="zh-TW" altLang="en-US" sz="3200" b="1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因響應環保，表冊數量如不敷各校使用，煩請下載卓參</a:t>
              </a:r>
              <a:endPara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pic>
          <p:nvPicPr>
            <p:cNvPr id="6" name="그림 45" descr="개체_185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66863" y="1510173"/>
              <a:ext cx="1912937" cy="1563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1"/>
            <p:cNvSpPr>
              <a:spLocks noChangeArrowheads="1"/>
            </p:cNvSpPr>
            <p:nvPr/>
          </p:nvSpPr>
          <p:spPr bwMode="auto">
            <a:xfrm>
              <a:off x="3538538" y="1260969"/>
              <a:ext cx="7802562" cy="2062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sz="3200" b="1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為維護表冊正確性，煩請各校如發現表冊有誤植、錯別字等，懇請於</a:t>
              </a:r>
              <a:r>
                <a:rPr lang="en-US" altLang="zh-TW" sz="3200" b="1" u="sng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3</a:t>
              </a:r>
              <a:r>
                <a:rPr lang="zh-TW" altLang="en-US" sz="3200" b="1" u="sng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月</a:t>
              </a:r>
              <a:r>
                <a:rPr lang="en-US" altLang="zh-TW" sz="3200" b="1" u="sng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5</a:t>
              </a:r>
              <a:r>
                <a:rPr lang="zh-TW" altLang="en-US" sz="3200" b="1" u="sng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日前</a:t>
              </a:r>
              <a:r>
                <a:rPr lang="zh-TW" altLang="en-US" sz="3200" b="1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來電或來信指正，俾使表冊品質提昇，不勝感激。</a:t>
              </a:r>
            </a:p>
          </p:txBody>
        </p:sp>
        <p:pic>
          <p:nvPicPr>
            <p:cNvPr id="8" name="그림 50" descr="개체_190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66863" y="4438650"/>
              <a:ext cx="1822450" cy="1519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矩形 8"/>
            <p:cNvSpPr/>
            <p:nvPr/>
          </p:nvSpPr>
          <p:spPr>
            <a:xfrm>
              <a:off x="1566863" y="3438986"/>
              <a:ext cx="9756775" cy="8096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dirty="0"/>
            </a:p>
          </p:txBody>
        </p:sp>
      </p:grp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35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75493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 anchor="b">
            <a:noAutofit/>
          </a:bodyPr>
          <a:lstStyle/>
          <a:p>
            <a:pPr algn="l"/>
            <a:br>
              <a:rPr lang="en-US" altLang="zh-TW" sz="9600" dirty="0">
                <a:ln>
                  <a:noFill/>
                </a:ln>
              </a:rPr>
            </a:br>
            <a:r>
              <a:rPr lang="zh-TW" altLang="en-US" sz="9600" dirty="0">
                <a:ln>
                  <a:noFill/>
                </a:ln>
              </a:rPr>
              <a:t>敬祝填表順利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96103" y="6286503"/>
            <a:ext cx="5295900" cy="571500"/>
          </a:xfrm>
        </p:spPr>
        <p:txBody>
          <a:bodyPr/>
          <a:lstStyle/>
          <a:p>
            <a:pPr algn="r"/>
            <a:r>
              <a:rPr lang="zh-TW" altLang="en-US" sz="3600" b="1" spc="51" dirty="0">
                <a:ln w="11430">
                  <a:noFill/>
                </a:ln>
                <a:solidFill>
                  <a:srgbClr val="004529"/>
                </a:solidFill>
                <a:latin typeface="微軟正黑體" pitchFamily="34" charset="-120"/>
              </a:rPr>
              <a:t>校務資料庫維運小組</a:t>
            </a:r>
          </a:p>
          <a:p>
            <a:endParaRPr lang="zh-TW" altLang="en-US" sz="4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36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113111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23900" kern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itchFamily="34" charset="0"/>
              </a:rPr>
              <a:t>Q</a:t>
            </a:r>
            <a:r>
              <a:rPr lang="en-US" altLang="zh-TW" sz="8000" kern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itchFamily="34" charset="0"/>
                <a:ea typeface="GungsuhChe" pitchFamily="49" charset="-127"/>
              </a:rPr>
              <a:t> &amp; </a:t>
            </a:r>
            <a:r>
              <a:rPr lang="en-US" altLang="zh-TW" sz="23900" kern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itchFamily="34" charset="0"/>
              </a:rPr>
              <a:t>A</a:t>
            </a:r>
            <a:endParaRPr lang="zh-TW" altLang="en-US" sz="8000" dirty="0"/>
          </a:p>
        </p:txBody>
      </p:sp>
      <p:sp>
        <p:nvSpPr>
          <p:cNvPr id="7" name="文字版面配置區 6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TW" altLang="en-US" b="1" dirty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</a:rPr>
              <a:t>問題提問單</a:t>
            </a:r>
            <a:r>
              <a:rPr lang="zh-TW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</a:rPr>
              <a:t>請自行撕取簡報最末頁</a:t>
            </a:r>
            <a:endParaRPr lang="en-US" altLang="zh-TW" b="1" dirty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</a:endParaRPr>
          </a:p>
          <a:p>
            <a:r>
              <a:rPr lang="zh-TW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</a:rPr>
              <a:t>煩請於休息時間繳交至問題提問至</a:t>
            </a:r>
            <a:r>
              <a:rPr lang="zh-TW" altLang="en-US" b="1" dirty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</a:rPr>
              <a:t>簽到處</a:t>
            </a:r>
            <a:r>
              <a:rPr lang="zh-TW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</a:rPr>
              <a:t>。</a:t>
            </a:r>
          </a:p>
          <a:p>
            <a:r>
              <a:rPr lang="zh-TW" altLang="en-US" b="1" dirty="0">
                <a:solidFill>
                  <a:schemeClr val="bg1"/>
                </a:solidFill>
                <a:latin typeface="微軟正黑體" panose="020B0604030504040204" pitchFamily="34" charset="-120"/>
              </a:rPr>
              <a:t>可至簽到處領取免費停車券（磁扣）</a:t>
            </a:r>
          </a:p>
          <a:p>
            <a:r>
              <a:rPr lang="zh-TW" altLang="en-US" b="1" dirty="0">
                <a:solidFill>
                  <a:schemeClr val="bg1"/>
                </a:solidFill>
                <a:latin typeface="微軟正黑體" panose="020B0604030504040204" pitchFamily="34" charset="-120"/>
              </a:rPr>
              <a:t>（數量有限，領完為止）</a:t>
            </a:r>
          </a:p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37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0784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4</a:t>
            </a:fld>
            <a:endParaRPr lang="zh-TW" altLang="en-US"/>
          </a:p>
        </p:txBody>
      </p:sp>
      <p:grpSp>
        <p:nvGrpSpPr>
          <p:cNvPr id="16" name="群組 15">
            <a:extLst>
              <a:ext uri="{FF2B5EF4-FFF2-40B4-BE49-F238E27FC236}">
                <a16:creationId xmlns:a16="http://schemas.microsoft.com/office/drawing/2014/main" id="{5F296DBF-5941-4994-A5C1-6BD64C04D9B2}"/>
              </a:ext>
            </a:extLst>
          </p:cNvPr>
          <p:cNvGrpSpPr>
            <a:grpSpLocks/>
          </p:cNvGrpSpPr>
          <p:nvPr/>
        </p:nvGrpSpPr>
        <p:grpSpPr bwMode="auto">
          <a:xfrm>
            <a:off x="4755290" y="779462"/>
            <a:ext cx="6539259" cy="5273675"/>
            <a:chOff x="4691063" y="228601"/>
            <a:chExt cx="6539258" cy="5273675"/>
          </a:xfrm>
        </p:grpSpPr>
        <p:grpSp>
          <p:nvGrpSpPr>
            <p:cNvPr id="17" name="群組 11">
              <a:extLst>
                <a:ext uri="{FF2B5EF4-FFF2-40B4-BE49-F238E27FC236}">
                  <a16:creationId xmlns:a16="http://schemas.microsoft.com/office/drawing/2014/main" id="{43AC2D88-A318-464E-AFA2-49CFAB791C0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91063" y="228601"/>
              <a:ext cx="6539258" cy="911225"/>
              <a:chOff x="4917207" y="1782220"/>
              <a:chExt cx="5711392" cy="911293"/>
            </a:xfrm>
          </p:grpSpPr>
          <p:sp>
            <p:nvSpPr>
              <p:cNvPr id="42" name="圆角矩形 36">
                <a:extLst>
                  <a:ext uri="{FF2B5EF4-FFF2-40B4-BE49-F238E27FC236}">
                    <a16:creationId xmlns:a16="http://schemas.microsoft.com/office/drawing/2014/main" id="{146FA74E-7AE9-4AFA-A0CC-AA83DEF3F8A9}"/>
                  </a:ext>
                </a:extLst>
              </p:cNvPr>
              <p:cNvSpPr/>
              <p:nvPr/>
            </p:nvSpPr>
            <p:spPr>
              <a:xfrm>
                <a:off x="6226660" y="1782220"/>
                <a:ext cx="4401939" cy="911293"/>
              </a:xfrm>
              <a:prstGeom prst="roundRect">
                <a:avLst>
                  <a:gd name="adj" fmla="val 50000"/>
                </a:avLst>
              </a:prstGeom>
              <a:solidFill>
                <a:srgbClr val="8CC94C"/>
              </a:solidFill>
              <a:ln w="38100">
                <a:noFill/>
              </a:ln>
              <a:effectLst>
                <a:outerShdw blurRad="203200" dist="88900" dir="8100000" sx="102000" sy="102000" algn="t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TW" altLang="en-US" sz="4000" b="1" dirty="0">
                    <a:solidFill>
                      <a:prstClr val="white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+mn-ea"/>
                    <a:sym typeface="+mn-lt"/>
                  </a:rPr>
                  <a:t>作業期程</a:t>
                </a:r>
                <a:endParaRPr lang="en-US" altLang="zh-CN" sz="4000" b="1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endParaRPr>
              </a:p>
            </p:txBody>
          </p:sp>
          <p:sp>
            <p:nvSpPr>
              <p:cNvPr id="43" name="圆角矩形 40">
                <a:extLst>
                  <a:ext uri="{FF2B5EF4-FFF2-40B4-BE49-F238E27FC236}">
                    <a16:creationId xmlns:a16="http://schemas.microsoft.com/office/drawing/2014/main" id="{FDCC9942-DBE6-45C5-A11E-B0E52FB2BDAF}"/>
                  </a:ext>
                </a:extLst>
              </p:cNvPr>
              <p:cNvSpPr/>
              <p:nvPr/>
            </p:nvSpPr>
            <p:spPr bwMode="auto">
              <a:xfrm>
                <a:off x="4917207" y="1782220"/>
                <a:ext cx="1010776" cy="911293"/>
              </a:xfrm>
              <a:prstGeom prst="roundRect">
                <a:avLst/>
              </a:prstGeom>
              <a:solidFill>
                <a:srgbClr val="339966"/>
              </a:solidFill>
              <a:ln w="38100">
                <a:noFill/>
              </a:ln>
              <a:effectLst>
                <a:outerShdw blurRad="203200" dist="88900" dir="8100000" sx="102000" sy="102000" algn="t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TW" altLang="en-US" sz="4000" b="1" dirty="0">
                    <a:solidFill>
                      <a:prstClr val="white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+mn-ea"/>
                    <a:sym typeface="+mn-lt"/>
                  </a:rPr>
                  <a:t>壹</a:t>
                </a:r>
                <a:endParaRPr lang="zh-CN" altLang="en-US" sz="4000" b="1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endParaRPr>
              </a:p>
            </p:txBody>
          </p:sp>
        </p:grpSp>
        <p:sp>
          <p:nvSpPr>
            <p:cNvPr id="18" name="圆角矩形 40">
              <a:extLst>
                <a:ext uri="{FF2B5EF4-FFF2-40B4-BE49-F238E27FC236}">
                  <a16:creationId xmlns:a16="http://schemas.microsoft.com/office/drawing/2014/main" id="{CCEE91EB-7CBB-455D-9C62-5B290FB21E96}"/>
                </a:ext>
              </a:extLst>
            </p:cNvPr>
            <p:cNvSpPr/>
            <p:nvPr/>
          </p:nvSpPr>
          <p:spPr bwMode="auto">
            <a:xfrm>
              <a:off x="4691063" y="1319214"/>
              <a:ext cx="1157288" cy="911225"/>
            </a:xfrm>
            <a:prstGeom prst="roundRect">
              <a:avLst/>
            </a:prstGeom>
            <a:solidFill>
              <a:schemeClr val="bg2"/>
            </a:solidFill>
            <a:ln w="38100">
              <a:noFill/>
            </a:ln>
            <a:effectLst>
              <a:outerShdw blurRad="203200" dist="88900" dir="8100000" sx="102000" sy="102000" algn="tr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TW" altLang="en-US" sz="4000" b="1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rPr>
                <a:t>貳</a:t>
              </a:r>
              <a:endParaRPr lang="zh-CN" altLang="en-US" sz="4000" b="1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endParaRPr>
            </a:p>
          </p:txBody>
        </p:sp>
        <p:grpSp>
          <p:nvGrpSpPr>
            <p:cNvPr id="19" name="群組 13">
              <a:extLst>
                <a:ext uri="{FF2B5EF4-FFF2-40B4-BE49-F238E27FC236}">
                  <a16:creationId xmlns:a16="http://schemas.microsoft.com/office/drawing/2014/main" id="{291A5D08-A30E-4F0D-89F3-0D52C54D73F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91063" y="1319214"/>
              <a:ext cx="6539257" cy="2001839"/>
              <a:chOff x="4917207" y="726454"/>
              <a:chExt cx="5711391" cy="2001988"/>
            </a:xfrm>
          </p:grpSpPr>
          <p:sp>
            <p:nvSpPr>
              <p:cNvPr id="34" name="圆角矩形 36">
                <a:extLst>
                  <a:ext uri="{FF2B5EF4-FFF2-40B4-BE49-F238E27FC236}">
                    <a16:creationId xmlns:a16="http://schemas.microsoft.com/office/drawing/2014/main" id="{79791FCE-ABBF-40DF-8D18-650F67FC1935}"/>
                  </a:ext>
                </a:extLst>
              </p:cNvPr>
              <p:cNvSpPr/>
              <p:nvPr/>
            </p:nvSpPr>
            <p:spPr>
              <a:xfrm>
                <a:off x="6226659" y="726454"/>
                <a:ext cx="4401939" cy="911293"/>
              </a:xfrm>
              <a:prstGeom prst="roundRect">
                <a:avLst>
                  <a:gd name="adj" fmla="val 50000"/>
                </a:avLst>
              </a:prstGeom>
              <a:solidFill>
                <a:schemeClr val="bg2"/>
              </a:solidFill>
              <a:ln w="38100">
                <a:noFill/>
              </a:ln>
              <a:effectLst>
                <a:outerShdw blurRad="203200" dist="88900" dir="8100000" sx="102000" sy="102000" algn="t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TW" altLang="en-US" sz="4000" b="1" dirty="0">
                    <a:solidFill>
                      <a:prstClr val="white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+mn-ea"/>
                    <a:sym typeface="+mn-lt"/>
                  </a:rPr>
                  <a:t>表冊異動</a:t>
                </a:r>
                <a:endParaRPr lang="en-US" altLang="zh-CN" sz="4000" b="1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endParaRPr>
              </a:p>
            </p:txBody>
          </p:sp>
          <p:sp>
            <p:nvSpPr>
              <p:cNvPr id="35" name="圆角矩形 40">
                <a:extLst>
                  <a:ext uri="{FF2B5EF4-FFF2-40B4-BE49-F238E27FC236}">
                    <a16:creationId xmlns:a16="http://schemas.microsoft.com/office/drawing/2014/main" id="{0BBECF05-5B77-4C7B-8C91-3414AAA6E142}"/>
                  </a:ext>
                </a:extLst>
              </p:cNvPr>
              <p:cNvSpPr/>
              <p:nvPr/>
            </p:nvSpPr>
            <p:spPr bwMode="auto">
              <a:xfrm>
                <a:off x="4917207" y="1817149"/>
                <a:ext cx="1010776" cy="911293"/>
              </a:xfrm>
              <a:prstGeom prst="roundRect">
                <a:avLst/>
              </a:prstGeom>
              <a:solidFill>
                <a:schemeClr val="bg2"/>
              </a:solidFill>
              <a:ln w="38100">
                <a:noFill/>
              </a:ln>
              <a:effectLst>
                <a:outerShdw blurRad="203200" dist="88900" dir="8100000" sx="102000" sy="102000" algn="t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TW" altLang="en-US" sz="4000" b="1" dirty="0">
                    <a:solidFill>
                      <a:prstClr val="white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+mn-ea"/>
                    <a:sym typeface="+mn-lt"/>
                  </a:rPr>
                  <a:t>參</a:t>
                </a:r>
                <a:endParaRPr lang="zh-CN" altLang="en-US" sz="4000" b="1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endParaRPr>
              </a:p>
            </p:txBody>
          </p:sp>
        </p:grpSp>
        <p:grpSp>
          <p:nvGrpSpPr>
            <p:cNvPr id="20" name="群組 14">
              <a:extLst>
                <a:ext uri="{FF2B5EF4-FFF2-40B4-BE49-F238E27FC236}">
                  <a16:creationId xmlns:a16="http://schemas.microsoft.com/office/drawing/2014/main" id="{74FBC00A-3A42-4886-AC6A-E40F61224E9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91063" y="3500436"/>
              <a:ext cx="6539257" cy="2001840"/>
              <a:chOff x="4917207" y="740734"/>
              <a:chExt cx="5711390" cy="2001904"/>
            </a:xfrm>
          </p:grpSpPr>
          <p:sp>
            <p:nvSpPr>
              <p:cNvPr id="32" name="圆角矩形 36">
                <a:extLst>
                  <a:ext uri="{FF2B5EF4-FFF2-40B4-BE49-F238E27FC236}">
                    <a16:creationId xmlns:a16="http://schemas.microsoft.com/office/drawing/2014/main" id="{CB2B46E8-B3C5-4BE0-A7E0-48D84BA007FF}"/>
                  </a:ext>
                </a:extLst>
              </p:cNvPr>
              <p:cNvSpPr/>
              <p:nvPr/>
            </p:nvSpPr>
            <p:spPr>
              <a:xfrm>
                <a:off x="6226659" y="740734"/>
                <a:ext cx="4401938" cy="911254"/>
              </a:xfrm>
              <a:prstGeom prst="roundRect">
                <a:avLst>
                  <a:gd name="adj" fmla="val 50000"/>
                </a:avLst>
              </a:prstGeom>
              <a:solidFill>
                <a:schemeClr val="bg2"/>
              </a:solidFill>
              <a:ln w="38100">
                <a:noFill/>
              </a:ln>
              <a:effectLst>
                <a:outerShdw blurRad="203200" dist="88900" dir="8100000" sx="102000" sy="102000" algn="t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TW" altLang="en-US" sz="4000" b="1" dirty="0">
                    <a:solidFill>
                      <a:prstClr val="white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+mn-ea"/>
                    <a:sym typeface="+mn-lt"/>
                  </a:rPr>
                  <a:t>重要事項宣導</a:t>
                </a:r>
                <a:endParaRPr lang="en-US" altLang="zh-CN" sz="4000" b="1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endParaRPr>
              </a:p>
            </p:txBody>
          </p:sp>
          <p:sp>
            <p:nvSpPr>
              <p:cNvPr id="33" name="圆角矩形 40">
                <a:extLst>
                  <a:ext uri="{FF2B5EF4-FFF2-40B4-BE49-F238E27FC236}">
                    <a16:creationId xmlns:a16="http://schemas.microsoft.com/office/drawing/2014/main" id="{3F0BEE77-6D3C-479E-860F-1077C1C690DD}"/>
                  </a:ext>
                </a:extLst>
              </p:cNvPr>
              <p:cNvSpPr/>
              <p:nvPr/>
            </p:nvSpPr>
            <p:spPr bwMode="auto">
              <a:xfrm>
                <a:off x="4917207" y="1831384"/>
                <a:ext cx="1010776" cy="911254"/>
              </a:xfrm>
              <a:prstGeom prst="roundRect">
                <a:avLst/>
              </a:prstGeom>
              <a:solidFill>
                <a:schemeClr val="bg2"/>
              </a:solidFill>
              <a:ln w="38100">
                <a:noFill/>
              </a:ln>
              <a:effectLst>
                <a:outerShdw blurRad="203200" dist="88900" dir="8100000" sx="102000" sy="102000" algn="t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TW" altLang="en-US" sz="4000" b="1" dirty="0">
                    <a:solidFill>
                      <a:prstClr val="white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+mn-ea"/>
                    <a:sym typeface="+mn-lt"/>
                  </a:rPr>
                  <a:t>伍</a:t>
                </a:r>
                <a:endParaRPr lang="zh-CN" altLang="en-US" sz="4000" b="1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endParaRPr>
              </a:p>
            </p:txBody>
          </p:sp>
        </p:grpSp>
        <p:sp>
          <p:nvSpPr>
            <p:cNvPr id="21" name="圆角矩形 36">
              <a:extLst>
                <a:ext uri="{FF2B5EF4-FFF2-40B4-BE49-F238E27FC236}">
                  <a16:creationId xmlns:a16="http://schemas.microsoft.com/office/drawing/2014/main" id="{90A20C8B-787F-4134-A955-4DC5ED9E84E2}"/>
                </a:ext>
              </a:extLst>
            </p:cNvPr>
            <p:cNvSpPr/>
            <p:nvPr/>
          </p:nvSpPr>
          <p:spPr bwMode="auto">
            <a:xfrm>
              <a:off x="6190319" y="4591047"/>
              <a:ext cx="5040000" cy="911225"/>
            </a:xfrm>
            <a:prstGeom prst="roundRect">
              <a:avLst>
                <a:gd name="adj" fmla="val 50000"/>
              </a:avLst>
            </a:prstGeom>
            <a:solidFill>
              <a:schemeClr val="bg2"/>
            </a:solidFill>
            <a:ln w="38100">
              <a:noFill/>
            </a:ln>
            <a:effectLst>
              <a:outerShdw blurRad="203200" dist="88900" dir="8100000" sx="102000" sy="102000" algn="tr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TW" altLang="en-US" sz="4000" b="1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rPr>
                <a:t>聯絡資訊</a:t>
              </a:r>
              <a:endParaRPr lang="en-US" altLang="zh-CN" sz="4000" b="1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endParaRPr>
            </a:p>
          </p:txBody>
        </p:sp>
        <p:grpSp>
          <p:nvGrpSpPr>
            <p:cNvPr id="22" name="群組 15">
              <a:extLst>
                <a:ext uri="{FF2B5EF4-FFF2-40B4-BE49-F238E27FC236}">
                  <a16:creationId xmlns:a16="http://schemas.microsoft.com/office/drawing/2014/main" id="{E78182F2-01CE-42A0-BC38-48194EE4671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91063" y="2409825"/>
              <a:ext cx="6539256" cy="2001839"/>
              <a:chOff x="4917207" y="732888"/>
              <a:chExt cx="5711390" cy="2001903"/>
            </a:xfrm>
          </p:grpSpPr>
          <p:sp>
            <p:nvSpPr>
              <p:cNvPr id="27" name="圆角矩形 36">
                <a:extLst>
                  <a:ext uri="{FF2B5EF4-FFF2-40B4-BE49-F238E27FC236}">
                    <a16:creationId xmlns:a16="http://schemas.microsoft.com/office/drawing/2014/main" id="{049F8102-7A03-4652-A3C4-DFD9D906FCE0}"/>
                  </a:ext>
                </a:extLst>
              </p:cNvPr>
              <p:cNvSpPr/>
              <p:nvPr/>
            </p:nvSpPr>
            <p:spPr>
              <a:xfrm>
                <a:off x="6226658" y="732888"/>
                <a:ext cx="4401939" cy="911254"/>
              </a:xfrm>
              <a:prstGeom prst="roundRect">
                <a:avLst>
                  <a:gd name="adj" fmla="val 50000"/>
                </a:avLst>
              </a:prstGeom>
              <a:solidFill>
                <a:schemeClr val="bg2"/>
              </a:solidFill>
              <a:ln w="38100">
                <a:noFill/>
              </a:ln>
              <a:effectLst>
                <a:outerShdw blurRad="203200" dist="88900" dir="8100000" sx="102000" sy="102000" algn="t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TW" altLang="en-US" sz="4000" b="1" dirty="0">
                    <a:solidFill>
                      <a:prstClr val="white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+mn-ea"/>
                    <a:sym typeface="+mn-lt"/>
                  </a:rPr>
                  <a:t>下期表冊異動預告</a:t>
                </a:r>
                <a:endParaRPr lang="en-US" altLang="zh-CN" sz="4000" b="1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endParaRPr>
              </a:p>
            </p:txBody>
          </p:sp>
          <p:sp>
            <p:nvSpPr>
              <p:cNvPr id="28" name="圆角矩形 40">
                <a:extLst>
                  <a:ext uri="{FF2B5EF4-FFF2-40B4-BE49-F238E27FC236}">
                    <a16:creationId xmlns:a16="http://schemas.microsoft.com/office/drawing/2014/main" id="{51E9D095-2F5B-43CD-9E24-CA2451CA6044}"/>
                  </a:ext>
                </a:extLst>
              </p:cNvPr>
              <p:cNvSpPr/>
              <p:nvPr/>
            </p:nvSpPr>
            <p:spPr bwMode="auto">
              <a:xfrm>
                <a:off x="4917207" y="1823537"/>
                <a:ext cx="1010776" cy="911254"/>
              </a:xfrm>
              <a:prstGeom prst="roundRect">
                <a:avLst/>
              </a:prstGeom>
              <a:solidFill>
                <a:schemeClr val="bg2"/>
              </a:solidFill>
              <a:ln w="38100">
                <a:noFill/>
              </a:ln>
              <a:effectLst>
                <a:outerShdw blurRad="203200" dist="88900" dir="8100000" sx="102000" sy="102000" algn="t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TW" altLang="en-US" sz="4000" b="1" dirty="0">
                    <a:solidFill>
                      <a:prstClr val="white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+mn-ea"/>
                    <a:sym typeface="+mn-lt"/>
                  </a:rPr>
                  <a:t>肆</a:t>
                </a:r>
                <a:endParaRPr lang="zh-CN" altLang="en-US" sz="4000" b="1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99108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A70F9644-A876-4771-9AE7-1A9A051D1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5</a:t>
            </a:fld>
            <a:endParaRPr lang="zh-TW" altLang="en-US"/>
          </a:p>
        </p:txBody>
      </p:sp>
      <p:sp>
        <p:nvSpPr>
          <p:cNvPr id="4" name="標題 3">
            <a:extLst>
              <a:ext uri="{FF2B5EF4-FFF2-40B4-BE49-F238E27FC236}">
                <a16:creationId xmlns:a16="http://schemas.microsoft.com/office/drawing/2014/main" id="{5CC1367B-DC9F-4496-9766-930862E4E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作業時程</a:t>
            </a:r>
            <a:r>
              <a:rPr lang="en-US" altLang="zh-TW" dirty="0"/>
              <a:t>-</a:t>
            </a:r>
            <a:r>
              <a:rPr lang="zh-TW" altLang="en-US" dirty="0"/>
              <a:t>本期表冊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65F083CA-6F52-40AD-B382-1F2911D3240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zh-TW" dirty="0"/>
              <a:t>01</a:t>
            </a:r>
            <a:endParaRPr lang="zh-TW" altLang="en-US" dirty="0"/>
          </a:p>
        </p:txBody>
      </p:sp>
      <p:pic>
        <p:nvPicPr>
          <p:cNvPr id="8" name="Picture 8" descr="http://www.iconpng.com/png/phuzion/fav%20(star).png">
            <a:extLst>
              <a:ext uri="{FF2B5EF4-FFF2-40B4-BE49-F238E27FC236}">
                <a16:creationId xmlns:a16="http://schemas.microsoft.com/office/drawing/2014/main" id="{64015CFF-80B6-4467-BCB2-52FDA5A035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9698" y="1003929"/>
            <a:ext cx="339102" cy="33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http://www.iconpng.com/png/phuzion/fav%20(star).png">
            <a:extLst>
              <a:ext uri="{FF2B5EF4-FFF2-40B4-BE49-F238E27FC236}">
                <a16:creationId xmlns:a16="http://schemas.microsoft.com/office/drawing/2014/main" id="{B4B4ACC0-D484-45DA-B29B-AC85BFF197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9698" y="1474514"/>
            <a:ext cx="339102" cy="33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矩形 9">
            <a:extLst>
              <a:ext uri="{FF2B5EF4-FFF2-40B4-BE49-F238E27FC236}">
                <a16:creationId xmlns:a16="http://schemas.microsoft.com/office/drawing/2014/main" id="{59D0C718-6244-4E11-9135-D99E3ED86E08}"/>
              </a:ext>
            </a:extLst>
          </p:cNvPr>
          <p:cNvSpPr/>
          <p:nvPr/>
        </p:nvSpPr>
        <p:spPr>
          <a:xfrm>
            <a:off x="1828800" y="995575"/>
            <a:ext cx="878205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>
              <a:defRPr/>
            </a:pPr>
            <a:r>
              <a:rPr lang="zh-TW" altLang="en-US" sz="2800" b="1" dirty="0">
                <a:solidFill>
                  <a:schemeClr val="bg2">
                    <a:lumMod val="1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填表期間：</a:t>
            </a:r>
            <a:r>
              <a:rPr lang="en-US" altLang="zh-TW" sz="28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3/1</a:t>
            </a:r>
            <a:r>
              <a:rPr lang="zh-TW" altLang="en-US" sz="2800" b="1" dirty="0">
                <a:solidFill>
                  <a:schemeClr val="bg2">
                    <a:lumMod val="1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上午</a:t>
            </a:r>
            <a:r>
              <a:rPr lang="en-US" altLang="zh-TW" sz="2800" b="1" dirty="0">
                <a:solidFill>
                  <a:schemeClr val="bg2">
                    <a:lumMod val="1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9:00~</a:t>
            </a:r>
            <a:r>
              <a:rPr lang="en-US" altLang="zh-TW" sz="28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4/30</a:t>
            </a:r>
            <a:r>
              <a:rPr lang="zh-TW" altLang="en-US" sz="2800" b="1" dirty="0">
                <a:solidFill>
                  <a:schemeClr val="bg2">
                    <a:lumMod val="1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下午</a:t>
            </a:r>
            <a:r>
              <a:rPr lang="en-US" altLang="zh-TW" sz="2800" b="1" dirty="0">
                <a:solidFill>
                  <a:schemeClr val="bg2">
                    <a:lumMod val="1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5:00</a:t>
            </a:r>
          </a:p>
          <a:p>
            <a:pPr latinLnBrk="1">
              <a:defRPr/>
            </a:pPr>
            <a:r>
              <a:rPr lang="zh-TW" altLang="en-US" sz="2800" b="1" dirty="0">
                <a:latin typeface="微軟正黑體" pitchFamily="34" charset="-120"/>
                <a:ea typeface="微軟正黑體" pitchFamily="34" charset="-120"/>
              </a:rPr>
              <a:t>同步開放</a:t>
            </a:r>
            <a:r>
              <a:rPr lang="zh-TW" altLang="en-US" sz="28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受評學校</a:t>
            </a:r>
            <a:r>
              <a:rPr lang="zh-TW" altLang="en-US" sz="2800" b="1" dirty="0">
                <a:latin typeface="微軟正黑體" pitchFamily="34" charset="-120"/>
                <a:ea typeface="微軟正黑體" pitchFamily="34" charset="-120"/>
              </a:rPr>
              <a:t>瀏覽及下載</a:t>
            </a:r>
            <a:r>
              <a:rPr lang="zh-TW" altLang="en-US" sz="28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評鑑表冊</a:t>
            </a:r>
            <a:endParaRPr lang="en-US" altLang="zh-TW" sz="2800" b="1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latinLnBrk="1">
              <a:defRPr/>
            </a:pPr>
            <a:endParaRPr lang="en-US" altLang="zh-TW" sz="2800" b="1" dirty="0">
              <a:solidFill>
                <a:schemeClr val="bg2">
                  <a:lumMod val="1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B1405826-EBB2-48B5-8EE7-A6B837D0228D}"/>
              </a:ext>
            </a:extLst>
          </p:cNvPr>
          <p:cNvSpPr/>
          <p:nvPr/>
        </p:nvSpPr>
        <p:spPr>
          <a:xfrm>
            <a:off x="3287709" y="1872607"/>
            <a:ext cx="7532691" cy="13817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>
              <a:lnSpc>
                <a:spcPct val="120000"/>
              </a:lnSpc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評鑑類別：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113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學年度例行評鑑受評學校</a:t>
            </a:r>
          </a:p>
          <a:p>
            <a:pPr latinLnBrk="1">
              <a:lnSpc>
                <a:spcPct val="120000"/>
              </a:lnSpc>
            </a:pP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113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學年度追蹤評鑑受評學校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atinLnBrk="1">
              <a:lnSpc>
                <a:spcPct val="120000"/>
              </a:lnSpc>
            </a:pP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113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學年度再評鑑受評學校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12" name="表格 11">
            <a:extLst>
              <a:ext uri="{FF2B5EF4-FFF2-40B4-BE49-F238E27FC236}">
                <a16:creationId xmlns:a16="http://schemas.microsoft.com/office/drawing/2014/main" id="{D825D887-0B09-4A14-89DB-C9671E8985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267666"/>
              </p:ext>
            </p:extLst>
          </p:nvPr>
        </p:nvGraphicFramePr>
        <p:xfrm>
          <a:off x="1828800" y="3343639"/>
          <a:ext cx="3600002" cy="306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4286">
                  <a:extLst>
                    <a:ext uri="{9D8B030D-6E8A-4147-A177-3AD203B41FA5}">
                      <a16:colId xmlns:a16="http://schemas.microsoft.com/office/drawing/2014/main" val="2867527553"/>
                    </a:ext>
                  </a:extLst>
                </a:gridCol>
                <a:gridCol w="514286">
                  <a:extLst>
                    <a:ext uri="{9D8B030D-6E8A-4147-A177-3AD203B41FA5}">
                      <a16:colId xmlns:a16="http://schemas.microsoft.com/office/drawing/2014/main" val="2154117302"/>
                    </a:ext>
                  </a:extLst>
                </a:gridCol>
                <a:gridCol w="514286">
                  <a:extLst>
                    <a:ext uri="{9D8B030D-6E8A-4147-A177-3AD203B41FA5}">
                      <a16:colId xmlns:a16="http://schemas.microsoft.com/office/drawing/2014/main" val="681003111"/>
                    </a:ext>
                  </a:extLst>
                </a:gridCol>
                <a:gridCol w="514286">
                  <a:extLst>
                    <a:ext uri="{9D8B030D-6E8A-4147-A177-3AD203B41FA5}">
                      <a16:colId xmlns:a16="http://schemas.microsoft.com/office/drawing/2014/main" val="4275249565"/>
                    </a:ext>
                  </a:extLst>
                </a:gridCol>
                <a:gridCol w="514286">
                  <a:extLst>
                    <a:ext uri="{9D8B030D-6E8A-4147-A177-3AD203B41FA5}">
                      <a16:colId xmlns:a16="http://schemas.microsoft.com/office/drawing/2014/main" val="2641116794"/>
                    </a:ext>
                  </a:extLst>
                </a:gridCol>
                <a:gridCol w="514286">
                  <a:extLst>
                    <a:ext uri="{9D8B030D-6E8A-4147-A177-3AD203B41FA5}">
                      <a16:colId xmlns:a16="http://schemas.microsoft.com/office/drawing/2014/main" val="1654351293"/>
                    </a:ext>
                  </a:extLst>
                </a:gridCol>
                <a:gridCol w="514286">
                  <a:extLst>
                    <a:ext uri="{9D8B030D-6E8A-4147-A177-3AD203B41FA5}">
                      <a16:colId xmlns:a16="http://schemas.microsoft.com/office/drawing/2014/main" val="1138267809"/>
                    </a:ext>
                  </a:extLst>
                </a:gridCol>
              </a:tblGrid>
              <a:tr h="435661">
                <a:tc gridSpan="7"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 dirty="0">
                          <a:effectLst/>
                        </a:rPr>
                        <a:t>3</a:t>
                      </a:r>
                      <a:r>
                        <a:rPr lang="zh-TW" altLang="en-US" sz="2400" u="none" strike="noStrike" dirty="0">
                          <a:effectLst/>
                        </a:rPr>
                        <a:t>月份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DD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9826902"/>
                  </a:ext>
                </a:extLst>
              </a:tr>
              <a:tr h="446034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2400" u="none" strike="noStrike" dirty="0">
                          <a:effectLst/>
                        </a:rPr>
                        <a:t>一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0A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2400" u="none" strike="noStrike" dirty="0">
                          <a:effectLst/>
                        </a:rPr>
                        <a:t>二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0A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2400" u="none" strike="noStrike" dirty="0">
                          <a:effectLst/>
                        </a:rPr>
                        <a:t>三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0A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2400" u="none" strike="noStrike">
                          <a:effectLst/>
                        </a:rPr>
                        <a:t>四</a:t>
                      </a:r>
                      <a:endParaRPr lang="zh-TW" altLang="en-US" sz="24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0A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2400" u="none" strike="noStrike" dirty="0">
                          <a:effectLst/>
                        </a:rPr>
                        <a:t>五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0A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2400" u="none" strike="noStrike" dirty="0">
                          <a:effectLst/>
                        </a:rPr>
                        <a:t>六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0A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2400" u="none" strike="noStrike" dirty="0">
                          <a:effectLst/>
                        </a:rPr>
                        <a:t>日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0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0693850"/>
                  </a:ext>
                </a:extLst>
              </a:tr>
              <a:tr h="435661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2400" u="none" strike="noStrike">
                          <a:effectLst/>
                        </a:rPr>
                        <a:t>　</a:t>
                      </a:r>
                      <a:endParaRPr lang="zh-TW" alt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2400" u="none" strike="noStrike">
                          <a:effectLst/>
                        </a:rPr>
                        <a:t>　</a:t>
                      </a:r>
                      <a:endParaRPr lang="zh-TW" alt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2400" u="none" strike="noStrike">
                          <a:effectLst/>
                        </a:rPr>
                        <a:t>　</a:t>
                      </a:r>
                      <a:endParaRPr lang="zh-TW" alt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2400" u="none" strike="noStrike">
                          <a:effectLst/>
                        </a:rPr>
                        <a:t>　</a:t>
                      </a:r>
                      <a:endParaRPr lang="zh-TW" alt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 dirty="0">
                          <a:effectLst/>
                        </a:rPr>
                        <a:t>1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>
                          <a:effectLst/>
                        </a:rPr>
                        <a:t>2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>
                          <a:effectLst/>
                        </a:rPr>
                        <a:t>3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785995"/>
                  </a:ext>
                </a:extLst>
              </a:tr>
              <a:tr h="43566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 dirty="0">
                          <a:effectLst/>
                        </a:rPr>
                        <a:t>4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>
                          <a:effectLst/>
                        </a:rPr>
                        <a:t>5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>
                          <a:effectLst/>
                        </a:rPr>
                        <a:t>6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>
                          <a:effectLst/>
                        </a:rPr>
                        <a:t>7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>
                          <a:effectLst/>
                        </a:rPr>
                        <a:t>8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>
                          <a:effectLst/>
                        </a:rPr>
                        <a:t>9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>
                          <a:effectLst/>
                        </a:rPr>
                        <a:t>10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0582927"/>
                  </a:ext>
                </a:extLst>
              </a:tr>
              <a:tr h="43566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>
                          <a:effectLst/>
                        </a:rPr>
                        <a:t>11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 dirty="0">
                          <a:effectLst/>
                        </a:rPr>
                        <a:t>12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 dirty="0">
                          <a:effectLst/>
                        </a:rPr>
                        <a:t>13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>
                          <a:effectLst/>
                        </a:rPr>
                        <a:t>14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>
                          <a:effectLst/>
                        </a:rPr>
                        <a:t>15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 dirty="0">
                          <a:effectLst/>
                        </a:rPr>
                        <a:t>16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>
                          <a:effectLst/>
                        </a:rPr>
                        <a:t>17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3693882"/>
                  </a:ext>
                </a:extLst>
              </a:tr>
              <a:tr h="43566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>
                          <a:effectLst/>
                        </a:rPr>
                        <a:t>18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>
                          <a:effectLst/>
                        </a:rPr>
                        <a:t>19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 dirty="0">
                          <a:effectLst/>
                        </a:rPr>
                        <a:t>20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>
                          <a:effectLst/>
                        </a:rPr>
                        <a:t>21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>
                          <a:effectLst/>
                        </a:rPr>
                        <a:t>22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>
                          <a:effectLst/>
                        </a:rPr>
                        <a:t>23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>
                          <a:effectLst/>
                        </a:rPr>
                        <a:t>24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9519879"/>
                  </a:ext>
                </a:extLst>
              </a:tr>
              <a:tr h="43566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>
                          <a:effectLst/>
                        </a:rPr>
                        <a:t>25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>
                          <a:effectLst/>
                        </a:rPr>
                        <a:t>26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>
                          <a:effectLst/>
                        </a:rPr>
                        <a:t>27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 dirty="0">
                          <a:effectLst/>
                        </a:rPr>
                        <a:t>28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 dirty="0">
                          <a:effectLst/>
                        </a:rPr>
                        <a:t>29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 dirty="0">
                          <a:effectLst/>
                        </a:rPr>
                        <a:t>30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 dirty="0">
                          <a:effectLst/>
                        </a:rPr>
                        <a:t>31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7160410"/>
                  </a:ext>
                </a:extLst>
              </a:tr>
            </a:tbl>
          </a:graphicData>
        </a:graphic>
      </p:graphicFrame>
      <p:graphicFrame>
        <p:nvGraphicFramePr>
          <p:cNvPr id="13" name="表格 12">
            <a:extLst>
              <a:ext uri="{FF2B5EF4-FFF2-40B4-BE49-F238E27FC236}">
                <a16:creationId xmlns:a16="http://schemas.microsoft.com/office/drawing/2014/main" id="{CAFB6510-6E08-423A-B06A-DAA742DF0D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861023"/>
              </p:ext>
            </p:extLst>
          </p:nvPr>
        </p:nvGraphicFramePr>
        <p:xfrm>
          <a:off x="5553683" y="3343639"/>
          <a:ext cx="3600002" cy="306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4286">
                  <a:extLst>
                    <a:ext uri="{9D8B030D-6E8A-4147-A177-3AD203B41FA5}">
                      <a16:colId xmlns:a16="http://schemas.microsoft.com/office/drawing/2014/main" val="816347793"/>
                    </a:ext>
                  </a:extLst>
                </a:gridCol>
                <a:gridCol w="514286">
                  <a:extLst>
                    <a:ext uri="{9D8B030D-6E8A-4147-A177-3AD203B41FA5}">
                      <a16:colId xmlns:a16="http://schemas.microsoft.com/office/drawing/2014/main" val="2990649996"/>
                    </a:ext>
                  </a:extLst>
                </a:gridCol>
                <a:gridCol w="514286">
                  <a:extLst>
                    <a:ext uri="{9D8B030D-6E8A-4147-A177-3AD203B41FA5}">
                      <a16:colId xmlns:a16="http://schemas.microsoft.com/office/drawing/2014/main" val="2502887050"/>
                    </a:ext>
                  </a:extLst>
                </a:gridCol>
                <a:gridCol w="514286">
                  <a:extLst>
                    <a:ext uri="{9D8B030D-6E8A-4147-A177-3AD203B41FA5}">
                      <a16:colId xmlns:a16="http://schemas.microsoft.com/office/drawing/2014/main" val="3992400539"/>
                    </a:ext>
                  </a:extLst>
                </a:gridCol>
                <a:gridCol w="514286">
                  <a:extLst>
                    <a:ext uri="{9D8B030D-6E8A-4147-A177-3AD203B41FA5}">
                      <a16:colId xmlns:a16="http://schemas.microsoft.com/office/drawing/2014/main" val="1498711301"/>
                    </a:ext>
                  </a:extLst>
                </a:gridCol>
                <a:gridCol w="514286">
                  <a:extLst>
                    <a:ext uri="{9D8B030D-6E8A-4147-A177-3AD203B41FA5}">
                      <a16:colId xmlns:a16="http://schemas.microsoft.com/office/drawing/2014/main" val="1697621357"/>
                    </a:ext>
                  </a:extLst>
                </a:gridCol>
                <a:gridCol w="514286">
                  <a:extLst>
                    <a:ext uri="{9D8B030D-6E8A-4147-A177-3AD203B41FA5}">
                      <a16:colId xmlns:a16="http://schemas.microsoft.com/office/drawing/2014/main" val="2920991979"/>
                    </a:ext>
                  </a:extLst>
                </a:gridCol>
              </a:tblGrid>
              <a:tr h="435661">
                <a:tc gridSpan="7"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 dirty="0">
                          <a:effectLst/>
                        </a:rPr>
                        <a:t>4</a:t>
                      </a:r>
                      <a:r>
                        <a:rPr lang="zh-TW" altLang="en-US" sz="2400" u="none" strike="noStrike" dirty="0">
                          <a:effectLst/>
                        </a:rPr>
                        <a:t>月份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DD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389770"/>
                  </a:ext>
                </a:extLst>
              </a:tr>
              <a:tr h="446034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2400" u="none" strike="noStrike" dirty="0">
                          <a:effectLst/>
                        </a:rPr>
                        <a:t>一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0A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2400" u="none" strike="noStrike" dirty="0">
                          <a:effectLst/>
                        </a:rPr>
                        <a:t>二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0A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2400" u="none" strike="noStrike">
                          <a:effectLst/>
                        </a:rPr>
                        <a:t>三</a:t>
                      </a:r>
                      <a:endParaRPr lang="zh-TW" altLang="en-US" sz="24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0A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2400" u="none" strike="noStrike" dirty="0">
                          <a:effectLst/>
                        </a:rPr>
                        <a:t>四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0A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2400" u="none" strike="noStrike" dirty="0">
                          <a:effectLst/>
                        </a:rPr>
                        <a:t>五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0A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2400" u="none" strike="noStrike" dirty="0">
                          <a:effectLst/>
                        </a:rPr>
                        <a:t>六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0A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2400" u="none" strike="noStrike" dirty="0">
                          <a:effectLst/>
                        </a:rPr>
                        <a:t>日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0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6694544"/>
                  </a:ext>
                </a:extLst>
              </a:tr>
              <a:tr h="43566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 dirty="0">
                          <a:effectLst/>
                        </a:rPr>
                        <a:t>1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>
                          <a:effectLst/>
                        </a:rPr>
                        <a:t>2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 dirty="0">
                          <a:effectLst/>
                        </a:rPr>
                        <a:t>3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>
                          <a:effectLst/>
                        </a:rPr>
                        <a:t>4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 dirty="0">
                          <a:effectLst/>
                        </a:rPr>
                        <a:t>5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 dirty="0">
                          <a:effectLst/>
                        </a:rPr>
                        <a:t>6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 dirty="0">
                          <a:effectLst/>
                        </a:rPr>
                        <a:t>7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5905536"/>
                  </a:ext>
                </a:extLst>
              </a:tr>
              <a:tr h="43566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 dirty="0">
                          <a:effectLst/>
                        </a:rPr>
                        <a:t>8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>
                          <a:effectLst/>
                        </a:rPr>
                        <a:t>9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 dirty="0">
                          <a:effectLst/>
                        </a:rPr>
                        <a:t>10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 dirty="0">
                          <a:effectLst/>
                        </a:rPr>
                        <a:t>11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>
                          <a:effectLst/>
                        </a:rPr>
                        <a:t>12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>
                          <a:effectLst/>
                        </a:rPr>
                        <a:t>13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 dirty="0">
                          <a:effectLst/>
                        </a:rPr>
                        <a:t>14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826181"/>
                  </a:ext>
                </a:extLst>
              </a:tr>
              <a:tr h="43566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 dirty="0">
                          <a:effectLst/>
                        </a:rPr>
                        <a:t>15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>
                          <a:effectLst/>
                        </a:rPr>
                        <a:t>16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>
                          <a:effectLst/>
                        </a:rPr>
                        <a:t>17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>
                          <a:effectLst/>
                        </a:rPr>
                        <a:t>18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 dirty="0">
                          <a:effectLst/>
                        </a:rPr>
                        <a:t>19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>
                          <a:effectLst/>
                        </a:rPr>
                        <a:t>20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>
                          <a:effectLst/>
                        </a:rPr>
                        <a:t>21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9464988"/>
                  </a:ext>
                </a:extLst>
              </a:tr>
              <a:tr h="43566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>
                          <a:effectLst/>
                        </a:rPr>
                        <a:t>22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 dirty="0">
                          <a:effectLst/>
                        </a:rPr>
                        <a:t>23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>
                          <a:effectLst/>
                        </a:rPr>
                        <a:t>24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>
                          <a:effectLst/>
                        </a:rPr>
                        <a:t>25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>
                          <a:effectLst/>
                        </a:rPr>
                        <a:t>26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 dirty="0">
                          <a:effectLst/>
                        </a:rPr>
                        <a:t>27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 dirty="0">
                          <a:effectLst/>
                        </a:rPr>
                        <a:t>28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693971"/>
                  </a:ext>
                </a:extLst>
              </a:tr>
              <a:tr h="43566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>
                          <a:effectLst/>
                        </a:rPr>
                        <a:t>29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 dirty="0">
                          <a:effectLst/>
                        </a:rPr>
                        <a:t>30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2400" u="none" strike="noStrike">
                          <a:effectLst/>
                        </a:rPr>
                        <a:t>　</a:t>
                      </a:r>
                      <a:endParaRPr lang="zh-TW" alt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2400" u="none" strike="noStrike">
                          <a:effectLst/>
                        </a:rPr>
                        <a:t>　</a:t>
                      </a:r>
                      <a:endParaRPr lang="zh-TW" alt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2400" u="none" strike="noStrike">
                          <a:effectLst/>
                        </a:rPr>
                        <a:t>　</a:t>
                      </a:r>
                      <a:endParaRPr lang="zh-TW" alt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2400" u="none" strike="noStrike">
                          <a:effectLst/>
                        </a:rPr>
                        <a:t>　</a:t>
                      </a:r>
                      <a:endParaRPr lang="zh-TW" alt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2400" u="none" strike="noStrike" dirty="0">
                          <a:effectLst/>
                        </a:rPr>
                        <a:t>　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82523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1268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5446F92F-178A-42FC-8677-0957FD670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6</a:t>
            </a:fld>
            <a:endParaRPr lang="zh-TW" altLang="en-US"/>
          </a:p>
        </p:txBody>
      </p:sp>
      <p:sp>
        <p:nvSpPr>
          <p:cNvPr id="4" name="標題 3">
            <a:extLst>
              <a:ext uri="{FF2B5EF4-FFF2-40B4-BE49-F238E27FC236}">
                <a16:creationId xmlns:a16="http://schemas.microsoft.com/office/drawing/2014/main" id="{32D5A6DC-C1EE-43B3-8755-2959C86D3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作業時程</a:t>
            </a:r>
            <a:r>
              <a:rPr lang="en-US" altLang="zh-TW" dirty="0"/>
              <a:t>-</a:t>
            </a:r>
            <a:r>
              <a:rPr lang="zh-TW" altLang="en-US" dirty="0"/>
              <a:t>資料修正時程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3D2E6083-0731-4624-88FB-623C95C480E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zh-TW" dirty="0"/>
              <a:t>02</a:t>
            </a:r>
            <a:endParaRPr lang="zh-TW" altLang="en-US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7BBB0DC3-7F7A-4506-8CFC-F5E6D6590609}"/>
              </a:ext>
            </a:extLst>
          </p:cNvPr>
          <p:cNvSpPr/>
          <p:nvPr/>
        </p:nvSpPr>
        <p:spPr>
          <a:xfrm>
            <a:off x="1882766" y="1163984"/>
            <a:ext cx="9455151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latinLnBrk="1">
              <a:defRPr/>
            </a:pPr>
            <a:r>
              <a:rPr lang="en-US" altLang="zh-TW" sz="28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5/6</a:t>
            </a:r>
            <a:r>
              <a:rPr lang="zh-TW" altLang="en-US" sz="2800" b="1" dirty="0">
                <a:solidFill>
                  <a:schemeClr val="bg2">
                    <a:lumMod val="1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上午</a:t>
            </a:r>
            <a:r>
              <a:rPr lang="en-US" altLang="zh-TW" sz="2800" b="1" dirty="0">
                <a:solidFill>
                  <a:schemeClr val="bg2">
                    <a:lumMod val="1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9:00~</a:t>
            </a:r>
            <a:r>
              <a:rPr lang="en-US" altLang="zh-TW" sz="28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5/20</a:t>
            </a:r>
            <a:r>
              <a:rPr lang="zh-TW" altLang="en-US" sz="2800" b="1" dirty="0">
                <a:solidFill>
                  <a:schemeClr val="bg2">
                    <a:lumMod val="1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下午</a:t>
            </a:r>
            <a:r>
              <a:rPr lang="en-US" altLang="zh-TW" sz="2800" b="1" dirty="0">
                <a:solidFill>
                  <a:schemeClr val="bg2">
                    <a:lumMod val="1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5:00</a:t>
            </a:r>
            <a:endParaRPr lang="zh-TW" altLang="en-US" sz="2800" dirty="0">
              <a:solidFill>
                <a:schemeClr val="bg2">
                  <a:lumMod val="10000"/>
                </a:schemeClr>
              </a:solidFill>
            </a:endParaRPr>
          </a:p>
          <a:p>
            <a:pPr eaLnBrk="1" latinLnBrk="1" hangingPunct="1">
              <a:defRPr/>
            </a:pPr>
            <a:r>
              <a:rPr lang="zh-TW" altLang="en-US" sz="2800" b="1" dirty="0">
                <a:solidFill>
                  <a:srgbClr val="0D0D0D"/>
                </a:solidFill>
                <a:latin typeface="微軟正黑體" pitchFamily="34" charset="-120"/>
                <a:ea typeface="微軟正黑體" pitchFamily="34" charset="-120"/>
              </a:rPr>
              <a:t>開放</a:t>
            </a:r>
            <a:r>
              <a:rPr lang="zh-TW" altLang="en-US" sz="2800" b="1" dirty="0">
                <a:latin typeface="微軟正黑體" pitchFamily="34" charset="-120"/>
                <a:ea typeface="微軟正黑體" pitchFamily="34" charset="-120"/>
              </a:rPr>
              <a:t>學校申請暨</a:t>
            </a:r>
            <a:r>
              <a:rPr lang="zh-TW" altLang="en-US" sz="2800" b="1" dirty="0">
                <a:solidFill>
                  <a:srgbClr val="0D0D0D"/>
                </a:solidFill>
                <a:latin typeface="微軟正黑體" pitchFamily="34" charset="-120"/>
                <a:ea typeface="微軟正黑體" pitchFamily="34" charset="-120"/>
              </a:rPr>
              <a:t>修正</a:t>
            </a:r>
            <a:r>
              <a:rPr lang="zh-TW" altLang="en-US" sz="28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「當期及歷史資料」</a:t>
            </a:r>
            <a:endParaRPr lang="en-US" altLang="zh-TW" sz="2800" b="1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latinLnBrk="1">
              <a:defRPr/>
            </a:pPr>
            <a:r>
              <a:rPr lang="zh-TW" altLang="en-US" sz="2800" b="1" dirty="0">
                <a:latin typeface="微軟正黑體" pitchFamily="34" charset="-120"/>
                <a:ea typeface="微軟正黑體" pitchFamily="34" charset="-120"/>
              </a:rPr>
              <a:t>同步開放受評學校</a:t>
            </a:r>
            <a:r>
              <a:rPr lang="zh-TW" altLang="en-US" sz="28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申請暨修正「歷史資料」</a:t>
            </a:r>
          </a:p>
        </p:txBody>
      </p:sp>
      <p:pic>
        <p:nvPicPr>
          <p:cNvPr id="7" name="Picture 8" descr="http://www.iconpng.com/png/phuzion/fav%20(star).png">
            <a:extLst>
              <a:ext uri="{FF2B5EF4-FFF2-40B4-BE49-F238E27FC236}">
                <a16:creationId xmlns:a16="http://schemas.microsoft.com/office/drawing/2014/main" id="{9EEC735D-0170-4DB7-8D54-DAD192FD18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5742" y="1199560"/>
            <a:ext cx="339102" cy="33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 descr="http://www.iconpng.com/png/phuzion/fav%20(star).png">
            <a:extLst>
              <a:ext uri="{FF2B5EF4-FFF2-40B4-BE49-F238E27FC236}">
                <a16:creationId xmlns:a16="http://schemas.microsoft.com/office/drawing/2014/main" id="{D1EF2D9A-527C-4E65-A14C-46648E3148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5742" y="1641590"/>
            <a:ext cx="339102" cy="33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http://www.iconpng.com/png/phuzion/fav%20(star).png">
            <a:extLst>
              <a:ext uri="{FF2B5EF4-FFF2-40B4-BE49-F238E27FC236}">
                <a16:creationId xmlns:a16="http://schemas.microsoft.com/office/drawing/2014/main" id="{AEB76EDE-6599-4AC9-A461-A908B2105C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5742" y="2083620"/>
            <a:ext cx="339102" cy="33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309312F4-3EB1-498B-812B-3EF00B2837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4722312"/>
              </p:ext>
            </p:extLst>
          </p:nvPr>
        </p:nvGraphicFramePr>
        <p:xfrm>
          <a:off x="4295999" y="2910530"/>
          <a:ext cx="3600002" cy="306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4286">
                  <a:extLst>
                    <a:ext uri="{9D8B030D-6E8A-4147-A177-3AD203B41FA5}">
                      <a16:colId xmlns:a16="http://schemas.microsoft.com/office/drawing/2014/main" val="3355721476"/>
                    </a:ext>
                  </a:extLst>
                </a:gridCol>
                <a:gridCol w="514286">
                  <a:extLst>
                    <a:ext uri="{9D8B030D-6E8A-4147-A177-3AD203B41FA5}">
                      <a16:colId xmlns:a16="http://schemas.microsoft.com/office/drawing/2014/main" val="4051591295"/>
                    </a:ext>
                  </a:extLst>
                </a:gridCol>
                <a:gridCol w="514286">
                  <a:extLst>
                    <a:ext uri="{9D8B030D-6E8A-4147-A177-3AD203B41FA5}">
                      <a16:colId xmlns:a16="http://schemas.microsoft.com/office/drawing/2014/main" val="2458315762"/>
                    </a:ext>
                  </a:extLst>
                </a:gridCol>
                <a:gridCol w="514286">
                  <a:extLst>
                    <a:ext uri="{9D8B030D-6E8A-4147-A177-3AD203B41FA5}">
                      <a16:colId xmlns:a16="http://schemas.microsoft.com/office/drawing/2014/main" val="3479585682"/>
                    </a:ext>
                  </a:extLst>
                </a:gridCol>
                <a:gridCol w="514286">
                  <a:extLst>
                    <a:ext uri="{9D8B030D-6E8A-4147-A177-3AD203B41FA5}">
                      <a16:colId xmlns:a16="http://schemas.microsoft.com/office/drawing/2014/main" val="3103328097"/>
                    </a:ext>
                  </a:extLst>
                </a:gridCol>
                <a:gridCol w="514286">
                  <a:extLst>
                    <a:ext uri="{9D8B030D-6E8A-4147-A177-3AD203B41FA5}">
                      <a16:colId xmlns:a16="http://schemas.microsoft.com/office/drawing/2014/main" val="3616880595"/>
                    </a:ext>
                  </a:extLst>
                </a:gridCol>
                <a:gridCol w="514286">
                  <a:extLst>
                    <a:ext uri="{9D8B030D-6E8A-4147-A177-3AD203B41FA5}">
                      <a16:colId xmlns:a16="http://schemas.microsoft.com/office/drawing/2014/main" val="122239648"/>
                    </a:ext>
                  </a:extLst>
                </a:gridCol>
              </a:tblGrid>
              <a:tr h="435661">
                <a:tc gridSpan="7"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 dirty="0">
                          <a:effectLst/>
                        </a:rPr>
                        <a:t>5</a:t>
                      </a:r>
                      <a:r>
                        <a:rPr lang="zh-TW" altLang="en-US" sz="2400" u="none" strike="noStrike" dirty="0">
                          <a:effectLst/>
                        </a:rPr>
                        <a:t>月份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DD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4031024"/>
                  </a:ext>
                </a:extLst>
              </a:tr>
              <a:tr h="446034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2400" u="none" strike="noStrike" dirty="0">
                          <a:effectLst/>
                        </a:rPr>
                        <a:t>一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0A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2400" u="none" strike="noStrike">
                          <a:effectLst/>
                        </a:rPr>
                        <a:t>二</a:t>
                      </a:r>
                      <a:endParaRPr lang="zh-TW" altLang="en-US" sz="24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0A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2400" u="none" strike="noStrike" dirty="0">
                          <a:effectLst/>
                        </a:rPr>
                        <a:t>三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0A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2400" u="none" strike="noStrike" dirty="0">
                          <a:effectLst/>
                        </a:rPr>
                        <a:t>四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0A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2400" u="none" strike="noStrike" dirty="0">
                          <a:effectLst/>
                        </a:rPr>
                        <a:t>五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0A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2400" u="none" strike="noStrike" dirty="0">
                          <a:effectLst/>
                        </a:rPr>
                        <a:t>六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0A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2400" u="none" strike="noStrike" dirty="0">
                          <a:effectLst/>
                        </a:rPr>
                        <a:t>日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0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4007027"/>
                  </a:ext>
                </a:extLst>
              </a:tr>
              <a:tr h="435661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2400" u="none" strike="noStrike">
                          <a:effectLst/>
                        </a:rPr>
                        <a:t>　</a:t>
                      </a:r>
                      <a:endParaRPr lang="zh-TW" alt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2400" u="none" strike="noStrike">
                          <a:effectLst/>
                        </a:rPr>
                        <a:t>　</a:t>
                      </a:r>
                      <a:endParaRPr lang="zh-TW" alt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>
                          <a:effectLst/>
                        </a:rPr>
                        <a:t>1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>
                          <a:effectLst/>
                        </a:rPr>
                        <a:t>2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>
                          <a:effectLst/>
                        </a:rPr>
                        <a:t>3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>
                          <a:effectLst/>
                        </a:rPr>
                        <a:t>4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>
                          <a:effectLst/>
                        </a:rPr>
                        <a:t>5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6784613"/>
                  </a:ext>
                </a:extLst>
              </a:tr>
              <a:tr h="43566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 dirty="0">
                          <a:effectLst/>
                        </a:rPr>
                        <a:t>6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 dirty="0">
                          <a:effectLst/>
                        </a:rPr>
                        <a:t>7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>
                          <a:effectLst/>
                        </a:rPr>
                        <a:t>8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>
                          <a:effectLst/>
                        </a:rPr>
                        <a:t>9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>
                          <a:effectLst/>
                        </a:rPr>
                        <a:t>10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>
                          <a:effectLst/>
                        </a:rPr>
                        <a:t>11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>
                          <a:effectLst/>
                        </a:rPr>
                        <a:t>12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9985230"/>
                  </a:ext>
                </a:extLst>
              </a:tr>
              <a:tr h="43566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>
                          <a:effectLst/>
                        </a:rPr>
                        <a:t>13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 dirty="0">
                          <a:effectLst/>
                        </a:rPr>
                        <a:t>14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>
                          <a:effectLst/>
                        </a:rPr>
                        <a:t>15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 dirty="0">
                          <a:effectLst/>
                        </a:rPr>
                        <a:t>16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 dirty="0">
                          <a:effectLst/>
                        </a:rPr>
                        <a:t>17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 dirty="0">
                          <a:effectLst/>
                        </a:rPr>
                        <a:t>18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 dirty="0">
                          <a:effectLst/>
                        </a:rPr>
                        <a:t>19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3955863"/>
                  </a:ext>
                </a:extLst>
              </a:tr>
              <a:tr h="43566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 dirty="0">
                          <a:effectLst/>
                        </a:rPr>
                        <a:t>20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 dirty="0">
                          <a:effectLst/>
                        </a:rPr>
                        <a:t>21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>
                          <a:effectLst/>
                        </a:rPr>
                        <a:t>22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>
                          <a:effectLst/>
                        </a:rPr>
                        <a:t>23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>
                          <a:effectLst/>
                        </a:rPr>
                        <a:t>24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>
                          <a:effectLst/>
                        </a:rPr>
                        <a:t>25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>
                          <a:effectLst/>
                        </a:rPr>
                        <a:t>26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2644922"/>
                  </a:ext>
                </a:extLst>
              </a:tr>
              <a:tr h="43566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>
                          <a:effectLst/>
                        </a:rPr>
                        <a:t>27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>
                          <a:effectLst/>
                        </a:rPr>
                        <a:t>28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>
                          <a:effectLst/>
                        </a:rPr>
                        <a:t>29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>
                          <a:effectLst/>
                        </a:rPr>
                        <a:t>30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>
                          <a:effectLst/>
                        </a:rPr>
                        <a:t>31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2400" u="none" strike="noStrike">
                          <a:effectLst/>
                        </a:rPr>
                        <a:t>　</a:t>
                      </a:r>
                      <a:endParaRPr lang="zh-TW" alt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2400" u="none" strike="noStrike" dirty="0">
                          <a:effectLst/>
                        </a:rPr>
                        <a:t>　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06137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1921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CBB269B2-A302-43C9-9C0C-62B4676D4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7</a:t>
            </a:fld>
            <a:endParaRPr lang="zh-TW" altLang="en-US"/>
          </a:p>
        </p:txBody>
      </p:sp>
      <p:sp>
        <p:nvSpPr>
          <p:cNvPr id="4" name="標題 3">
            <a:extLst>
              <a:ext uri="{FF2B5EF4-FFF2-40B4-BE49-F238E27FC236}">
                <a16:creationId xmlns:a16="http://schemas.microsoft.com/office/drawing/2014/main" id="{38A99364-281E-4198-8BF9-DC2F53F49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作業時程</a:t>
            </a:r>
            <a:r>
              <a:rPr lang="en-US" altLang="zh-TW" dirty="0"/>
              <a:t>-</a:t>
            </a:r>
            <a:r>
              <a:rPr lang="zh-TW" altLang="en-US" dirty="0"/>
              <a:t>資料寄送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6E33AFB6-C8C2-4310-A6EC-72CEDB183E5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zh-TW" dirty="0"/>
              <a:t>03</a:t>
            </a:r>
            <a:endParaRPr lang="zh-TW" altLang="en-US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6BA21F3E-E517-4027-91D3-54300D5725C8}"/>
              </a:ext>
            </a:extLst>
          </p:cNvPr>
          <p:cNvSpPr/>
          <p:nvPr/>
        </p:nvSpPr>
        <p:spPr>
          <a:xfrm>
            <a:off x="1906621" y="1193170"/>
            <a:ext cx="1010250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>
              <a:defRPr/>
            </a:pPr>
            <a:r>
              <a:rPr lang="en-US" altLang="zh-TW" sz="28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5/31</a:t>
            </a:r>
            <a:r>
              <a:rPr lang="zh-TW" altLang="en-US" sz="2800" b="1" dirty="0">
                <a:solidFill>
                  <a:schemeClr val="bg2">
                    <a:lumMod val="1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前備妥公文及附件寄出，</a:t>
            </a:r>
            <a:r>
              <a:rPr lang="zh-TW" altLang="en-US" sz="28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郵戳為憑</a:t>
            </a:r>
            <a:endParaRPr lang="en-US" altLang="zh-TW" sz="2800" b="1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latinLnBrk="1">
              <a:defRPr/>
            </a:pPr>
            <a:r>
              <a:rPr lang="zh-TW" altLang="en-US" sz="28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（含當期輸入表冊及修正資料）</a:t>
            </a:r>
            <a:endParaRPr lang="zh-TW" alt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7" name="Picture 8" descr="http://www.iconpng.com/png/phuzion/fav%20(star).png">
            <a:extLst>
              <a:ext uri="{FF2B5EF4-FFF2-40B4-BE49-F238E27FC236}">
                <a16:creationId xmlns:a16="http://schemas.microsoft.com/office/drawing/2014/main" id="{5D4072A5-92C4-46F7-BEF1-15230BC7D7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5742" y="1199560"/>
            <a:ext cx="339102" cy="33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7BE8C0CB-F726-467A-9836-F569A18850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9519075"/>
              </p:ext>
            </p:extLst>
          </p:nvPr>
        </p:nvGraphicFramePr>
        <p:xfrm>
          <a:off x="4295999" y="2790080"/>
          <a:ext cx="3600002" cy="306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4286">
                  <a:extLst>
                    <a:ext uri="{9D8B030D-6E8A-4147-A177-3AD203B41FA5}">
                      <a16:colId xmlns:a16="http://schemas.microsoft.com/office/drawing/2014/main" val="3355721476"/>
                    </a:ext>
                  </a:extLst>
                </a:gridCol>
                <a:gridCol w="514286">
                  <a:extLst>
                    <a:ext uri="{9D8B030D-6E8A-4147-A177-3AD203B41FA5}">
                      <a16:colId xmlns:a16="http://schemas.microsoft.com/office/drawing/2014/main" val="4051591295"/>
                    </a:ext>
                  </a:extLst>
                </a:gridCol>
                <a:gridCol w="514286">
                  <a:extLst>
                    <a:ext uri="{9D8B030D-6E8A-4147-A177-3AD203B41FA5}">
                      <a16:colId xmlns:a16="http://schemas.microsoft.com/office/drawing/2014/main" val="2458315762"/>
                    </a:ext>
                  </a:extLst>
                </a:gridCol>
                <a:gridCol w="514286">
                  <a:extLst>
                    <a:ext uri="{9D8B030D-6E8A-4147-A177-3AD203B41FA5}">
                      <a16:colId xmlns:a16="http://schemas.microsoft.com/office/drawing/2014/main" val="3479585682"/>
                    </a:ext>
                  </a:extLst>
                </a:gridCol>
                <a:gridCol w="514286">
                  <a:extLst>
                    <a:ext uri="{9D8B030D-6E8A-4147-A177-3AD203B41FA5}">
                      <a16:colId xmlns:a16="http://schemas.microsoft.com/office/drawing/2014/main" val="3103328097"/>
                    </a:ext>
                  </a:extLst>
                </a:gridCol>
                <a:gridCol w="514286">
                  <a:extLst>
                    <a:ext uri="{9D8B030D-6E8A-4147-A177-3AD203B41FA5}">
                      <a16:colId xmlns:a16="http://schemas.microsoft.com/office/drawing/2014/main" val="3616880595"/>
                    </a:ext>
                  </a:extLst>
                </a:gridCol>
                <a:gridCol w="514286">
                  <a:extLst>
                    <a:ext uri="{9D8B030D-6E8A-4147-A177-3AD203B41FA5}">
                      <a16:colId xmlns:a16="http://schemas.microsoft.com/office/drawing/2014/main" val="122239648"/>
                    </a:ext>
                  </a:extLst>
                </a:gridCol>
              </a:tblGrid>
              <a:tr h="435661">
                <a:tc gridSpan="7"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 dirty="0">
                          <a:effectLst/>
                        </a:rPr>
                        <a:t>5</a:t>
                      </a:r>
                      <a:r>
                        <a:rPr lang="zh-TW" altLang="en-US" sz="2400" u="none" strike="noStrike" dirty="0">
                          <a:effectLst/>
                        </a:rPr>
                        <a:t>月份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DD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4031024"/>
                  </a:ext>
                </a:extLst>
              </a:tr>
              <a:tr h="446034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2400" u="none" strike="noStrike" dirty="0">
                          <a:effectLst/>
                        </a:rPr>
                        <a:t>一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0A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2400" u="none" strike="noStrike">
                          <a:effectLst/>
                        </a:rPr>
                        <a:t>二</a:t>
                      </a:r>
                      <a:endParaRPr lang="zh-TW" altLang="en-US" sz="24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0A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2400" u="none" strike="noStrike" dirty="0">
                          <a:effectLst/>
                        </a:rPr>
                        <a:t>三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0A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2400" u="none" strike="noStrike" dirty="0">
                          <a:effectLst/>
                        </a:rPr>
                        <a:t>四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0A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2400" u="none" strike="noStrike" dirty="0">
                          <a:effectLst/>
                        </a:rPr>
                        <a:t>五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0A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2400" u="none" strike="noStrike" dirty="0">
                          <a:effectLst/>
                        </a:rPr>
                        <a:t>六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0A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2400" u="none" strike="noStrike" dirty="0">
                          <a:effectLst/>
                        </a:rPr>
                        <a:t>日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0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4007027"/>
                  </a:ext>
                </a:extLst>
              </a:tr>
              <a:tr h="435661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2400" u="none" strike="noStrike">
                          <a:effectLst/>
                        </a:rPr>
                        <a:t>　</a:t>
                      </a:r>
                      <a:endParaRPr lang="zh-TW" alt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2400" u="none" strike="noStrike">
                          <a:effectLst/>
                        </a:rPr>
                        <a:t>　</a:t>
                      </a:r>
                      <a:endParaRPr lang="zh-TW" alt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>
                          <a:effectLst/>
                        </a:rPr>
                        <a:t>1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>
                          <a:effectLst/>
                        </a:rPr>
                        <a:t>2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>
                          <a:effectLst/>
                        </a:rPr>
                        <a:t>3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>
                          <a:effectLst/>
                        </a:rPr>
                        <a:t>4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>
                          <a:effectLst/>
                        </a:rPr>
                        <a:t>5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6784613"/>
                  </a:ext>
                </a:extLst>
              </a:tr>
              <a:tr h="43566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>
                          <a:effectLst/>
                        </a:rPr>
                        <a:t>6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>
                          <a:effectLst/>
                        </a:rPr>
                        <a:t>7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>
                          <a:effectLst/>
                        </a:rPr>
                        <a:t>8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>
                          <a:effectLst/>
                        </a:rPr>
                        <a:t>9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>
                          <a:effectLst/>
                        </a:rPr>
                        <a:t>10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>
                          <a:effectLst/>
                        </a:rPr>
                        <a:t>11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>
                          <a:effectLst/>
                        </a:rPr>
                        <a:t>12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9985230"/>
                  </a:ext>
                </a:extLst>
              </a:tr>
              <a:tr h="43566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>
                          <a:effectLst/>
                        </a:rPr>
                        <a:t>13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>
                          <a:effectLst/>
                        </a:rPr>
                        <a:t>14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>
                          <a:effectLst/>
                        </a:rPr>
                        <a:t>15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>
                          <a:effectLst/>
                        </a:rPr>
                        <a:t>16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>
                          <a:effectLst/>
                        </a:rPr>
                        <a:t>17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>
                          <a:effectLst/>
                        </a:rPr>
                        <a:t>18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>
                          <a:effectLst/>
                        </a:rPr>
                        <a:t>19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3955863"/>
                  </a:ext>
                </a:extLst>
              </a:tr>
              <a:tr h="43566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>
                          <a:effectLst/>
                        </a:rPr>
                        <a:t>20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>
                          <a:effectLst/>
                        </a:rPr>
                        <a:t>21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>
                          <a:effectLst/>
                        </a:rPr>
                        <a:t>22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>
                          <a:effectLst/>
                        </a:rPr>
                        <a:t>23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>
                          <a:effectLst/>
                        </a:rPr>
                        <a:t>24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>
                          <a:effectLst/>
                        </a:rPr>
                        <a:t>25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>
                          <a:effectLst/>
                        </a:rPr>
                        <a:t>26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2644922"/>
                  </a:ext>
                </a:extLst>
              </a:tr>
              <a:tr h="43566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>
                          <a:effectLst/>
                        </a:rPr>
                        <a:t>27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>
                          <a:effectLst/>
                        </a:rPr>
                        <a:t>28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>
                          <a:effectLst/>
                        </a:rPr>
                        <a:t>29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>
                          <a:effectLst/>
                        </a:rPr>
                        <a:t>30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31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2400" u="none" strike="noStrike">
                          <a:effectLst/>
                        </a:rPr>
                        <a:t>　</a:t>
                      </a:r>
                      <a:endParaRPr lang="zh-TW" alt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2400" u="none" strike="noStrike" dirty="0">
                          <a:effectLst/>
                        </a:rPr>
                        <a:t>　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06137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2168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C0BDD076-2C2B-4C11-95E4-DC771CF04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8</a:t>
            </a:fld>
            <a:endParaRPr lang="zh-TW" altLang="en-US"/>
          </a:p>
        </p:txBody>
      </p:sp>
      <p:sp>
        <p:nvSpPr>
          <p:cNvPr id="4" name="標題 3">
            <a:extLst>
              <a:ext uri="{FF2B5EF4-FFF2-40B4-BE49-F238E27FC236}">
                <a16:creationId xmlns:a16="http://schemas.microsoft.com/office/drawing/2014/main" id="{19076E08-6F82-4A4E-AFD5-16E90CB67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作業時程</a:t>
            </a:r>
            <a:r>
              <a:rPr lang="en-US" altLang="zh-TW" dirty="0"/>
              <a:t>-</a:t>
            </a:r>
            <a:r>
              <a:rPr lang="zh-TW" altLang="en-US" dirty="0"/>
              <a:t>資料檢核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32C50E14-66A1-497A-885C-97F3DBA0E45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zh-TW" dirty="0"/>
              <a:t>09</a:t>
            </a:r>
            <a:endParaRPr lang="zh-TW" altLang="en-US" dirty="0"/>
          </a:p>
        </p:txBody>
      </p:sp>
      <p:sp>
        <p:nvSpPr>
          <p:cNvPr id="7" name="矩形 33">
            <a:extLst>
              <a:ext uri="{FF2B5EF4-FFF2-40B4-BE49-F238E27FC236}">
                <a16:creationId xmlns:a16="http://schemas.microsoft.com/office/drawing/2014/main" id="{8F6ED9A9-6838-4D4E-A48D-F7C52C4A3D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4530" y="1063628"/>
            <a:ext cx="7993145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latinLnBrk="1" hangingPunct="1"/>
            <a:r>
              <a:rPr lang="zh-TW" altLang="en-US" sz="2600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資料庫之</a:t>
            </a:r>
            <a:r>
              <a:rPr lang="en-US" altLang="zh-TW" sz="2600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【</a:t>
            </a:r>
            <a:r>
              <a:rPr lang="zh-TW" altLang="zh-TW" sz="2600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資料檢核</a:t>
            </a:r>
            <a:r>
              <a:rPr lang="en-US" altLang="zh-TW" sz="2600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】</a:t>
            </a:r>
            <a:r>
              <a:rPr lang="zh-TW" altLang="en-US" sz="2600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功能全年為</a:t>
            </a:r>
            <a:r>
              <a:rPr lang="zh-TW" altLang="en-US" sz="2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開放狀態</a:t>
            </a:r>
            <a:r>
              <a:rPr lang="zh-TW" altLang="en-US" sz="2600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，</a:t>
            </a:r>
            <a:endParaRPr lang="en-US" altLang="zh-TW" sz="2600" b="1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eaLnBrk="1" latinLnBrk="1" hangingPunct="1"/>
            <a:r>
              <a:rPr lang="zh-TW" altLang="en-US" sz="2600" b="1" dirty="0">
                <a:solidFill>
                  <a:srgbClr val="24200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Y얕은샘물M"/>
              </a:rPr>
              <a:t>請學校於填表期時同步進行</a:t>
            </a:r>
            <a:r>
              <a:rPr lang="en-US" altLang="zh-TW" sz="2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【</a:t>
            </a:r>
            <a:r>
              <a:rPr lang="zh-TW" altLang="zh-TW" sz="2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資料檢核</a:t>
            </a:r>
            <a:r>
              <a:rPr lang="en-US" altLang="zh-TW" sz="2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】</a:t>
            </a:r>
            <a:r>
              <a:rPr lang="zh-TW" altLang="en-US" sz="2600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，</a:t>
            </a:r>
            <a:endParaRPr lang="en-US" altLang="zh-TW" sz="2600" b="1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eaLnBrk="1" latinLnBrk="1" hangingPunct="1"/>
            <a:r>
              <a:rPr lang="zh-TW" altLang="en-US" sz="2600" b="1" dirty="0">
                <a:solidFill>
                  <a:srgbClr val="24200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Y얕은샘물M"/>
              </a:rPr>
              <a:t>以維資料之正確性。</a:t>
            </a: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1073DDDA-4D11-46FA-A9B3-1C4C2115B3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9535" y="2355853"/>
            <a:ext cx="7160487" cy="4266611"/>
          </a:xfrm>
          <a:prstGeom prst="rect">
            <a:avLst/>
          </a:prstGeom>
          <a:ln w="41275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51423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9</a:t>
            </a:fld>
            <a:endParaRPr lang="zh-TW" altLang="en-US"/>
          </a:p>
        </p:txBody>
      </p:sp>
      <p:grpSp>
        <p:nvGrpSpPr>
          <p:cNvPr id="16" name="群組 15">
            <a:extLst>
              <a:ext uri="{FF2B5EF4-FFF2-40B4-BE49-F238E27FC236}">
                <a16:creationId xmlns:a16="http://schemas.microsoft.com/office/drawing/2014/main" id="{B6942656-4FE5-4DF7-9D00-0CA82D40CD8A}"/>
              </a:ext>
            </a:extLst>
          </p:cNvPr>
          <p:cNvGrpSpPr>
            <a:grpSpLocks/>
          </p:cNvGrpSpPr>
          <p:nvPr/>
        </p:nvGrpSpPr>
        <p:grpSpPr bwMode="auto">
          <a:xfrm>
            <a:off x="4755290" y="779462"/>
            <a:ext cx="6539259" cy="5273675"/>
            <a:chOff x="4691063" y="228601"/>
            <a:chExt cx="6539258" cy="5273675"/>
          </a:xfrm>
        </p:grpSpPr>
        <p:grpSp>
          <p:nvGrpSpPr>
            <p:cNvPr id="17" name="群組 11">
              <a:extLst>
                <a:ext uri="{FF2B5EF4-FFF2-40B4-BE49-F238E27FC236}">
                  <a16:creationId xmlns:a16="http://schemas.microsoft.com/office/drawing/2014/main" id="{1C8860A8-5C8F-4F27-9339-A3F10C4E253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91063" y="228601"/>
              <a:ext cx="6539258" cy="911225"/>
              <a:chOff x="4917207" y="1782220"/>
              <a:chExt cx="5711392" cy="911293"/>
            </a:xfrm>
          </p:grpSpPr>
          <p:sp>
            <p:nvSpPr>
              <p:cNvPr id="42" name="圆角矩形 36">
                <a:extLst>
                  <a:ext uri="{FF2B5EF4-FFF2-40B4-BE49-F238E27FC236}">
                    <a16:creationId xmlns:a16="http://schemas.microsoft.com/office/drawing/2014/main" id="{DEC4DDF7-5F99-4A45-9E74-278B6F52C134}"/>
                  </a:ext>
                </a:extLst>
              </p:cNvPr>
              <p:cNvSpPr/>
              <p:nvPr/>
            </p:nvSpPr>
            <p:spPr>
              <a:xfrm>
                <a:off x="6226660" y="1782220"/>
                <a:ext cx="4401939" cy="911293"/>
              </a:xfrm>
              <a:prstGeom prst="roundRect">
                <a:avLst>
                  <a:gd name="adj" fmla="val 50000"/>
                </a:avLst>
              </a:prstGeom>
              <a:solidFill>
                <a:schemeClr val="bg2"/>
              </a:solidFill>
              <a:ln w="38100">
                <a:noFill/>
              </a:ln>
              <a:effectLst>
                <a:outerShdw blurRad="203200" dist="88900" dir="8100000" sx="102000" sy="102000" algn="t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TW" altLang="en-US" sz="4000" b="1" dirty="0">
                    <a:solidFill>
                      <a:prstClr val="white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+mn-ea"/>
                    <a:sym typeface="+mn-lt"/>
                  </a:rPr>
                  <a:t>作業期程</a:t>
                </a:r>
                <a:endParaRPr lang="en-US" altLang="zh-CN" sz="4000" b="1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endParaRPr>
              </a:p>
            </p:txBody>
          </p:sp>
          <p:sp>
            <p:nvSpPr>
              <p:cNvPr id="43" name="圆角矩形 40">
                <a:extLst>
                  <a:ext uri="{FF2B5EF4-FFF2-40B4-BE49-F238E27FC236}">
                    <a16:creationId xmlns:a16="http://schemas.microsoft.com/office/drawing/2014/main" id="{CB25A726-8C66-499C-81A0-B895CB57E389}"/>
                  </a:ext>
                </a:extLst>
              </p:cNvPr>
              <p:cNvSpPr/>
              <p:nvPr/>
            </p:nvSpPr>
            <p:spPr bwMode="auto">
              <a:xfrm>
                <a:off x="4917207" y="1782220"/>
                <a:ext cx="1010776" cy="911293"/>
              </a:xfrm>
              <a:prstGeom prst="roundRect">
                <a:avLst/>
              </a:prstGeom>
              <a:solidFill>
                <a:schemeClr val="bg2"/>
              </a:solidFill>
              <a:ln w="38100">
                <a:noFill/>
              </a:ln>
              <a:effectLst>
                <a:outerShdw blurRad="203200" dist="88900" dir="8100000" sx="102000" sy="102000" algn="t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TW" altLang="en-US" sz="4000" b="1" dirty="0">
                    <a:solidFill>
                      <a:prstClr val="white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+mn-ea"/>
                    <a:sym typeface="+mn-lt"/>
                  </a:rPr>
                  <a:t>壹</a:t>
                </a:r>
                <a:endParaRPr lang="zh-CN" altLang="en-US" sz="4000" b="1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endParaRPr>
              </a:p>
            </p:txBody>
          </p:sp>
        </p:grpSp>
        <p:sp>
          <p:nvSpPr>
            <p:cNvPr id="18" name="圆角矩形 40">
              <a:extLst>
                <a:ext uri="{FF2B5EF4-FFF2-40B4-BE49-F238E27FC236}">
                  <a16:creationId xmlns:a16="http://schemas.microsoft.com/office/drawing/2014/main" id="{E8493CB0-5E14-4A2C-8FE7-C0699CA15180}"/>
                </a:ext>
              </a:extLst>
            </p:cNvPr>
            <p:cNvSpPr/>
            <p:nvPr/>
          </p:nvSpPr>
          <p:spPr bwMode="auto">
            <a:xfrm>
              <a:off x="4691063" y="1319214"/>
              <a:ext cx="1157288" cy="911225"/>
            </a:xfrm>
            <a:prstGeom prst="roundRect">
              <a:avLst/>
            </a:prstGeom>
            <a:solidFill>
              <a:srgbClr val="339966"/>
            </a:solidFill>
            <a:ln w="38100">
              <a:noFill/>
            </a:ln>
            <a:effectLst>
              <a:outerShdw blurRad="203200" dist="88900" dir="8100000" sx="102000" sy="102000" algn="tr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TW" altLang="en-US" sz="4000" b="1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rPr>
                <a:t>貳</a:t>
              </a:r>
              <a:endParaRPr lang="zh-CN" altLang="en-US" sz="4000" b="1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endParaRPr>
            </a:p>
          </p:txBody>
        </p:sp>
        <p:grpSp>
          <p:nvGrpSpPr>
            <p:cNvPr id="19" name="群組 13">
              <a:extLst>
                <a:ext uri="{FF2B5EF4-FFF2-40B4-BE49-F238E27FC236}">
                  <a16:creationId xmlns:a16="http://schemas.microsoft.com/office/drawing/2014/main" id="{2E784307-9D46-4797-8AD1-90F10C74D08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91063" y="1319214"/>
              <a:ext cx="6539257" cy="2001839"/>
              <a:chOff x="4917207" y="726454"/>
              <a:chExt cx="5711391" cy="2001988"/>
            </a:xfrm>
          </p:grpSpPr>
          <p:sp>
            <p:nvSpPr>
              <p:cNvPr id="34" name="圆角矩形 36">
                <a:extLst>
                  <a:ext uri="{FF2B5EF4-FFF2-40B4-BE49-F238E27FC236}">
                    <a16:creationId xmlns:a16="http://schemas.microsoft.com/office/drawing/2014/main" id="{945F3C29-2C00-478A-AF74-78D7669CF7FC}"/>
                  </a:ext>
                </a:extLst>
              </p:cNvPr>
              <p:cNvSpPr/>
              <p:nvPr/>
            </p:nvSpPr>
            <p:spPr>
              <a:xfrm>
                <a:off x="6226659" y="726454"/>
                <a:ext cx="4401939" cy="911293"/>
              </a:xfrm>
              <a:prstGeom prst="roundRect">
                <a:avLst>
                  <a:gd name="adj" fmla="val 50000"/>
                </a:avLst>
              </a:prstGeom>
              <a:solidFill>
                <a:srgbClr val="8CC94C"/>
              </a:solidFill>
              <a:ln w="38100">
                <a:noFill/>
              </a:ln>
              <a:effectLst>
                <a:outerShdw blurRad="203200" dist="88900" dir="8100000" sx="102000" sy="102000" algn="t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TW" altLang="en-US" sz="4000" b="1" dirty="0">
                    <a:solidFill>
                      <a:prstClr val="white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+mn-ea"/>
                    <a:sym typeface="+mn-lt"/>
                  </a:rPr>
                  <a:t>表冊異動</a:t>
                </a:r>
                <a:endParaRPr lang="en-US" altLang="zh-CN" sz="4000" b="1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endParaRPr>
              </a:p>
            </p:txBody>
          </p:sp>
          <p:sp>
            <p:nvSpPr>
              <p:cNvPr id="35" name="圆角矩形 40">
                <a:extLst>
                  <a:ext uri="{FF2B5EF4-FFF2-40B4-BE49-F238E27FC236}">
                    <a16:creationId xmlns:a16="http://schemas.microsoft.com/office/drawing/2014/main" id="{DD48DAF4-EFC4-461B-A515-E413E7BD210D}"/>
                  </a:ext>
                </a:extLst>
              </p:cNvPr>
              <p:cNvSpPr/>
              <p:nvPr/>
            </p:nvSpPr>
            <p:spPr bwMode="auto">
              <a:xfrm>
                <a:off x="4917207" y="1817149"/>
                <a:ext cx="1010776" cy="911293"/>
              </a:xfrm>
              <a:prstGeom prst="roundRect">
                <a:avLst/>
              </a:prstGeom>
              <a:solidFill>
                <a:schemeClr val="bg2"/>
              </a:solidFill>
              <a:ln w="38100">
                <a:noFill/>
              </a:ln>
              <a:effectLst>
                <a:outerShdw blurRad="203200" dist="88900" dir="8100000" sx="102000" sy="102000" algn="t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TW" altLang="en-US" sz="4000" b="1" dirty="0">
                    <a:solidFill>
                      <a:prstClr val="white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+mn-ea"/>
                    <a:sym typeface="+mn-lt"/>
                  </a:rPr>
                  <a:t>參</a:t>
                </a:r>
                <a:endParaRPr lang="zh-CN" altLang="en-US" sz="4000" b="1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endParaRPr>
              </a:p>
            </p:txBody>
          </p:sp>
        </p:grpSp>
        <p:grpSp>
          <p:nvGrpSpPr>
            <p:cNvPr id="20" name="群組 14">
              <a:extLst>
                <a:ext uri="{FF2B5EF4-FFF2-40B4-BE49-F238E27FC236}">
                  <a16:creationId xmlns:a16="http://schemas.microsoft.com/office/drawing/2014/main" id="{3B0A617A-D833-456E-9B7E-6E20C1ACAD6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91063" y="3500436"/>
              <a:ext cx="6539257" cy="2001840"/>
              <a:chOff x="4917207" y="740734"/>
              <a:chExt cx="5711390" cy="2001904"/>
            </a:xfrm>
          </p:grpSpPr>
          <p:sp>
            <p:nvSpPr>
              <p:cNvPr id="32" name="圆角矩形 36">
                <a:extLst>
                  <a:ext uri="{FF2B5EF4-FFF2-40B4-BE49-F238E27FC236}">
                    <a16:creationId xmlns:a16="http://schemas.microsoft.com/office/drawing/2014/main" id="{B323CCA1-6245-4087-AB36-4534ECCB06BA}"/>
                  </a:ext>
                </a:extLst>
              </p:cNvPr>
              <p:cNvSpPr/>
              <p:nvPr/>
            </p:nvSpPr>
            <p:spPr>
              <a:xfrm>
                <a:off x="6226659" y="740734"/>
                <a:ext cx="4401938" cy="911254"/>
              </a:xfrm>
              <a:prstGeom prst="roundRect">
                <a:avLst>
                  <a:gd name="adj" fmla="val 50000"/>
                </a:avLst>
              </a:prstGeom>
              <a:solidFill>
                <a:schemeClr val="bg2"/>
              </a:solidFill>
              <a:ln w="38100">
                <a:noFill/>
              </a:ln>
              <a:effectLst>
                <a:outerShdw blurRad="203200" dist="88900" dir="8100000" sx="102000" sy="102000" algn="t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TW" altLang="en-US" sz="4000" b="1" dirty="0">
                    <a:solidFill>
                      <a:prstClr val="white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+mn-ea"/>
                    <a:sym typeface="+mn-lt"/>
                  </a:rPr>
                  <a:t>重要事項宣導</a:t>
                </a:r>
                <a:endParaRPr lang="en-US" altLang="zh-CN" sz="4000" b="1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endParaRPr>
              </a:p>
            </p:txBody>
          </p:sp>
          <p:sp>
            <p:nvSpPr>
              <p:cNvPr id="33" name="圆角矩形 40">
                <a:extLst>
                  <a:ext uri="{FF2B5EF4-FFF2-40B4-BE49-F238E27FC236}">
                    <a16:creationId xmlns:a16="http://schemas.microsoft.com/office/drawing/2014/main" id="{F84D84F8-CB06-4148-80B7-073C01D9DC05}"/>
                  </a:ext>
                </a:extLst>
              </p:cNvPr>
              <p:cNvSpPr/>
              <p:nvPr/>
            </p:nvSpPr>
            <p:spPr bwMode="auto">
              <a:xfrm>
                <a:off x="4917207" y="1831384"/>
                <a:ext cx="1010776" cy="911254"/>
              </a:xfrm>
              <a:prstGeom prst="roundRect">
                <a:avLst/>
              </a:prstGeom>
              <a:solidFill>
                <a:schemeClr val="bg2"/>
              </a:solidFill>
              <a:ln w="38100">
                <a:noFill/>
              </a:ln>
              <a:effectLst>
                <a:outerShdw blurRad="203200" dist="88900" dir="8100000" sx="102000" sy="102000" algn="t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TW" altLang="en-US" sz="4000" b="1" dirty="0">
                    <a:solidFill>
                      <a:prstClr val="white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+mn-ea"/>
                    <a:sym typeface="+mn-lt"/>
                  </a:rPr>
                  <a:t>伍</a:t>
                </a:r>
                <a:endParaRPr lang="zh-CN" altLang="en-US" sz="4000" b="1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endParaRPr>
              </a:p>
            </p:txBody>
          </p:sp>
        </p:grpSp>
        <p:sp>
          <p:nvSpPr>
            <p:cNvPr id="21" name="圆角矩形 36">
              <a:extLst>
                <a:ext uri="{FF2B5EF4-FFF2-40B4-BE49-F238E27FC236}">
                  <a16:creationId xmlns:a16="http://schemas.microsoft.com/office/drawing/2014/main" id="{A18CC516-262B-4B5C-88C0-3A9E8B6F1078}"/>
                </a:ext>
              </a:extLst>
            </p:cNvPr>
            <p:cNvSpPr/>
            <p:nvPr/>
          </p:nvSpPr>
          <p:spPr bwMode="auto">
            <a:xfrm>
              <a:off x="6190319" y="4591047"/>
              <a:ext cx="5040000" cy="911225"/>
            </a:xfrm>
            <a:prstGeom prst="roundRect">
              <a:avLst>
                <a:gd name="adj" fmla="val 50000"/>
              </a:avLst>
            </a:prstGeom>
            <a:solidFill>
              <a:schemeClr val="bg2"/>
            </a:solidFill>
            <a:ln w="38100">
              <a:noFill/>
            </a:ln>
            <a:effectLst>
              <a:outerShdw blurRad="203200" dist="88900" dir="8100000" sx="102000" sy="102000" algn="tr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TW" altLang="en-US" sz="4000" b="1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rPr>
                <a:t>聯絡資訊</a:t>
              </a:r>
              <a:endParaRPr lang="en-US" altLang="zh-CN" sz="4000" b="1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endParaRPr>
            </a:p>
          </p:txBody>
        </p:sp>
        <p:grpSp>
          <p:nvGrpSpPr>
            <p:cNvPr id="22" name="群組 15">
              <a:extLst>
                <a:ext uri="{FF2B5EF4-FFF2-40B4-BE49-F238E27FC236}">
                  <a16:creationId xmlns:a16="http://schemas.microsoft.com/office/drawing/2014/main" id="{2FD00F8F-AA71-4A9A-9646-AA7EA3B1F56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91063" y="2409825"/>
              <a:ext cx="6539256" cy="2001839"/>
              <a:chOff x="4917207" y="732888"/>
              <a:chExt cx="5711390" cy="2001903"/>
            </a:xfrm>
          </p:grpSpPr>
          <p:sp>
            <p:nvSpPr>
              <p:cNvPr id="27" name="圆角矩形 36">
                <a:extLst>
                  <a:ext uri="{FF2B5EF4-FFF2-40B4-BE49-F238E27FC236}">
                    <a16:creationId xmlns:a16="http://schemas.microsoft.com/office/drawing/2014/main" id="{FE756B6D-0AD0-4A14-999D-FAE6B92EAB29}"/>
                  </a:ext>
                </a:extLst>
              </p:cNvPr>
              <p:cNvSpPr/>
              <p:nvPr/>
            </p:nvSpPr>
            <p:spPr>
              <a:xfrm>
                <a:off x="6226658" y="732888"/>
                <a:ext cx="4401939" cy="911254"/>
              </a:xfrm>
              <a:prstGeom prst="roundRect">
                <a:avLst>
                  <a:gd name="adj" fmla="val 50000"/>
                </a:avLst>
              </a:prstGeom>
              <a:solidFill>
                <a:schemeClr val="bg2"/>
              </a:solidFill>
              <a:ln w="38100">
                <a:noFill/>
              </a:ln>
              <a:effectLst>
                <a:outerShdw blurRad="203200" dist="88900" dir="8100000" sx="102000" sy="102000" algn="t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TW" altLang="en-US" sz="4000" b="1" dirty="0">
                    <a:solidFill>
                      <a:prstClr val="white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+mn-ea"/>
                    <a:sym typeface="+mn-lt"/>
                  </a:rPr>
                  <a:t>下期表冊異動預告</a:t>
                </a:r>
                <a:endParaRPr lang="en-US" altLang="zh-CN" sz="4000" b="1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endParaRPr>
              </a:p>
            </p:txBody>
          </p:sp>
          <p:sp>
            <p:nvSpPr>
              <p:cNvPr id="28" name="圆角矩形 40">
                <a:extLst>
                  <a:ext uri="{FF2B5EF4-FFF2-40B4-BE49-F238E27FC236}">
                    <a16:creationId xmlns:a16="http://schemas.microsoft.com/office/drawing/2014/main" id="{CC53B0CB-D9F6-41ED-A406-424EA2F97FA5}"/>
                  </a:ext>
                </a:extLst>
              </p:cNvPr>
              <p:cNvSpPr/>
              <p:nvPr/>
            </p:nvSpPr>
            <p:spPr bwMode="auto">
              <a:xfrm>
                <a:off x="4917207" y="1823537"/>
                <a:ext cx="1010776" cy="911254"/>
              </a:xfrm>
              <a:prstGeom prst="roundRect">
                <a:avLst/>
              </a:prstGeom>
              <a:solidFill>
                <a:schemeClr val="bg2"/>
              </a:solidFill>
              <a:ln w="38100">
                <a:noFill/>
              </a:ln>
              <a:effectLst>
                <a:outerShdw blurRad="203200" dist="88900" dir="8100000" sx="102000" sy="102000" algn="t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TW" altLang="en-US" sz="4000" b="1" dirty="0">
                    <a:solidFill>
                      <a:prstClr val="white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+mn-ea"/>
                    <a:sym typeface="+mn-lt"/>
                  </a:rPr>
                  <a:t>肆</a:t>
                </a:r>
                <a:endParaRPr lang="zh-CN" altLang="en-US" sz="4000" b="1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95019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64108</TotalTime>
  <Words>4267</Words>
  <Application>Microsoft Office PowerPoint</Application>
  <PresentationFormat>寬螢幕</PresentationFormat>
  <Paragraphs>884</Paragraphs>
  <Slides>37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37</vt:i4>
      </vt:variant>
    </vt:vector>
  </HeadingPairs>
  <TitlesOfParts>
    <vt:vector size="47" baseType="lpstr">
      <vt:lpstr>微软雅黑</vt:lpstr>
      <vt:lpstr>Roboto Bold</vt:lpstr>
      <vt:lpstr>微軟正黑體</vt:lpstr>
      <vt:lpstr>Arial</vt:lpstr>
      <vt:lpstr>Arial Black</vt:lpstr>
      <vt:lpstr>Calibri</vt:lpstr>
      <vt:lpstr>Cambria Math</vt:lpstr>
      <vt:lpstr>Times New Roman</vt:lpstr>
      <vt:lpstr>Wingdings</vt:lpstr>
      <vt:lpstr>Office 佈景主題</vt:lpstr>
      <vt:lpstr>PowerPoint 簡報</vt:lpstr>
      <vt:lpstr>技專校院校務資料庫</vt:lpstr>
      <vt:lpstr>PowerPoint 簡報</vt:lpstr>
      <vt:lpstr>PowerPoint 簡報</vt:lpstr>
      <vt:lpstr>作業時程-本期表冊</vt:lpstr>
      <vt:lpstr>作業時程-資料修正時程</vt:lpstr>
      <vt:lpstr>作業時程-資料寄送</vt:lpstr>
      <vt:lpstr>作業時程-資料檢核</vt:lpstr>
      <vt:lpstr>PowerPoint 簡報</vt:lpstr>
      <vt:lpstr>表1-17-1教師推動半年產業研習或研究資料表</vt:lpstr>
      <vt:lpstr>表3-5 實際開課結構統計表</vt:lpstr>
      <vt:lpstr>表4-2 各年級實際在學學生人數</vt:lpstr>
      <vt:lpstr>表4-6 在學學生修讀輔系、雙主修、學分學程及校際選課人次資料表</vt:lpstr>
      <vt:lpstr>表4-18 休學人數暨原因資料表</vt:lpstr>
      <vt:lpstr>表12-2 國立技專校院校務基金「接受捐贈」決算情形表</vt:lpstr>
      <vt:lpstr>表15-21國際化交流明細表</vt:lpstr>
      <vt:lpstr>PowerPoint 簡報</vt:lpstr>
      <vt:lpstr>報表2-1-3-5國家重點領域研究學院新生註冊率統計表</vt:lpstr>
      <vt:lpstr>報表2-1-3-5國家重點領域研究學院新生註冊率統計表</vt:lpstr>
      <vt:lpstr>報表2-1-3-5國家重點領域研究學院新生註冊率統計表</vt:lpstr>
      <vt:lpstr>報表2-1-3-5國家重點領域研究學院新生註冊率統計表</vt:lpstr>
      <vt:lpstr>報表2-1-3-5國家重點領域研究學院新生註冊率統計表</vt:lpstr>
      <vt:lpstr>表2-1-5國家重點領域研究學院碩博士(含碩士在職)班核定招生情形</vt:lpstr>
      <vt:lpstr>表2-1-5國家重點領域研究學院碩博士(含碩士在職)班核定招生情形</vt:lpstr>
      <vt:lpstr>表2-1-5國家重點領域研究學院碩博士(含碩士在職)班核定招生情形</vt:lpstr>
      <vt:lpstr>表2-1-5國家重點領域研究學院碩博士(含碩士在職)班核定招生情形</vt:lpstr>
      <vt:lpstr>表2-7新生內含名額及國家重點領域研究學院新生保留學籍學生人數</vt:lpstr>
      <vt:lpstr>表7-5助學措施統計表</vt:lpstr>
      <vt:lpstr>PowerPoint 簡報</vt:lpstr>
      <vt:lpstr>PowerPoint 簡報</vt:lpstr>
      <vt:lpstr>PowerPoint 簡報</vt:lpstr>
      <vt:lpstr>PowerPoint 簡報</vt:lpstr>
      <vt:lpstr>聯絡資訊-電話號碼</vt:lpstr>
      <vt:lpstr>聯絡資訊-信箱功能</vt:lpstr>
      <vt:lpstr>表冊資訊</vt:lpstr>
      <vt:lpstr> 敬祝填表順利</vt:lpstr>
      <vt:lpstr>Q &amp; A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宛諭 李</dc:creator>
  <cp:lastModifiedBy>tvedb</cp:lastModifiedBy>
  <cp:revision>874</cp:revision>
  <cp:lastPrinted>2024-01-31T02:42:53Z</cp:lastPrinted>
  <dcterms:created xsi:type="dcterms:W3CDTF">2021-01-12T02:33:10Z</dcterms:created>
  <dcterms:modified xsi:type="dcterms:W3CDTF">2024-01-31T09:07:06Z</dcterms:modified>
</cp:coreProperties>
</file>